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 id="2147483677"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355"/>
  </p:normalViewPr>
  <p:slideViewPr>
    <p:cSldViewPr snapToGrid="0">
      <p:cViewPr varScale="1">
        <p:scale>
          <a:sx n="132" d="100"/>
          <a:sy n="132" d="100"/>
        </p:scale>
        <p:origin x="104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4b074eb8b_3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4b074eb8b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84b074eb8b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84b074eb8b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Too</a:t>
            </a:r>
            <a:r>
              <a:rPr lang="zh-CN" altLang="en-US" dirty="0"/>
              <a:t> </a:t>
            </a:r>
            <a:r>
              <a:rPr lang="en-US" altLang="zh-CN" dirty="0"/>
              <a:t>many variables</a:t>
            </a:r>
          </a:p>
          <a:p>
            <a:pPr marL="0" lvl="0" indent="0" algn="l" rtl="0">
              <a:spcBef>
                <a:spcPts val="0"/>
              </a:spcBef>
              <a:spcAft>
                <a:spcPts val="0"/>
              </a:spcAft>
              <a:buNone/>
            </a:pPr>
            <a:r>
              <a:rPr lang="en-US" dirty="0"/>
              <a:t>We don’t know whether some of the data really represents one thing. </a:t>
            </a:r>
          </a:p>
          <a:p>
            <a:pPr marL="0" lvl="0" indent="0" algn="l" rtl="0">
              <a:spcBef>
                <a:spcPts val="0"/>
              </a:spcBef>
              <a:spcAft>
                <a:spcPts val="0"/>
              </a:spcAft>
              <a:buNone/>
            </a:pPr>
            <a:r>
              <a:rPr lang="en-US" dirty="0"/>
              <a:t>So we used PCA to reduce the dimension</a:t>
            </a:r>
          </a:p>
          <a:p>
            <a:pPr marL="0" lvl="0" indent="0" algn="l" rtl="0">
              <a:spcBef>
                <a:spcPts val="0"/>
              </a:spcBef>
              <a:spcAft>
                <a:spcPts val="0"/>
              </a:spcAft>
              <a:buNone/>
            </a:pPr>
            <a:r>
              <a:rPr lang="en-US" dirty="0"/>
              <a:t>We reduce the 31 dimensions to 7 dimensions and it can explain 81% of the data</a:t>
            </a:r>
          </a:p>
          <a:p>
            <a:pPr marL="0" lvl="0" indent="0" algn="l" rtl="0">
              <a:spcBef>
                <a:spcPts val="0"/>
              </a:spcBef>
              <a:spcAft>
                <a:spcPts val="0"/>
              </a:spcAft>
              <a:buNone/>
            </a:pPr>
            <a:r>
              <a:rPr lang="en-US" dirty="0"/>
              <a:t>And we will see each components represents one feature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4b074eb8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4b074eb8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We can clearly see which features can be combined, I mean, they are in the same dimension</a:t>
            </a:r>
          </a:p>
          <a:p>
            <a:pPr marL="0" lvl="0" indent="0" algn="l" rtl="0">
              <a:spcBef>
                <a:spcPts val="0"/>
              </a:spcBef>
              <a:spcAft>
                <a:spcPts val="0"/>
              </a:spcAft>
              <a:buNone/>
            </a:pPr>
            <a:r>
              <a:rPr lang="en-US" altLang="zh-CN" dirty="0"/>
              <a:t>So finally wo get 7 components</a:t>
            </a:r>
          </a:p>
          <a:p>
            <a:pPr marL="457200" lvl="0" indent="-330200" algn="l" rtl="0">
              <a:spcBef>
                <a:spcPts val="640"/>
              </a:spcBef>
              <a:spcAft>
                <a:spcPts val="0"/>
              </a:spcAft>
              <a:buSzPts val="1600"/>
              <a:buChar char="•"/>
            </a:pPr>
            <a:r>
              <a:rPr lang="en-US" altLang="zh-CN" sz="1100" b="1" dirty="0"/>
              <a:t>ORIG_TRM: </a:t>
            </a:r>
            <a:r>
              <a:rPr lang="en-US" altLang="zh-CN" sz="1100" dirty="0"/>
              <a:t>The number of months in which regularly scheduled borrower payments are due under the terms of the related mortgage documents (180 months and 360 months in this dataset).</a:t>
            </a:r>
            <a:endParaRPr lang="en-US" sz="1100" dirty="0"/>
          </a:p>
          <a:p>
            <a:pPr marL="457200" lvl="0" indent="-330200" algn="l" rtl="0">
              <a:spcBef>
                <a:spcPts val="1000"/>
              </a:spcBef>
              <a:spcAft>
                <a:spcPts val="0"/>
              </a:spcAft>
              <a:buSzPts val="1600"/>
              <a:buChar char="•"/>
            </a:pPr>
            <a:r>
              <a:rPr lang="en-US" altLang="zh-CN" sz="1100" b="1" dirty="0"/>
              <a:t>ORIG_RT:</a:t>
            </a:r>
            <a:r>
              <a:rPr lang="en-US" altLang="zh-CN" sz="1100" dirty="0"/>
              <a:t> the original interest rate of a loan</a:t>
            </a:r>
            <a:endParaRPr lang="en-US" sz="1100" dirty="0"/>
          </a:p>
          <a:p>
            <a:pPr marL="457200" lvl="0" indent="-330200" algn="l" rtl="0">
              <a:spcBef>
                <a:spcPts val="1000"/>
              </a:spcBef>
              <a:spcAft>
                <a:spcPts val="0"/>
              </a:spcAft>
              <a:buSzPts val="1600"/>
              <a:buChar char="•"/>
            </a:pPr>
            <a:r>
              <a:rPr lang="en-US" altLang="zh-CN" sz="1100" b="1" dirty="0"/>
              <a:t>OLTV:</a:t>
            </a:r>
            <a:r>
              <a:rPr lang="en-US" altLang="zh-CN" sz="1100" dirty="0"/>
              <a:t> Original loan to value, the ratio of a loan to the value of a property</a:t>
            </a:r>
            <a:endParaRPr lang="en-US" sz="1100" dirty="0"/>
          </a:p>
          <a:p>
            <a:pPr marL="457200" lvl="0" indent="-330200" algn="l" rtl="0">
              <a:spcBef>
                <a:spcPts val="1000"/>
              </a:spcBef>
              <a:spcAft>
                <a:spcPts val="0"/>
              </a:spcAft>
              <a:buSzPts val="1600"/>
              <a:buChar char="•"/>
            </a:pPr>
            <a:r>
              <a:rPr lang="en-US" altLang="zh-CN" sz="1100" b="1" dirty="0"/>
              <a:t>CSCORE:</a:t>
            </a:r>
            <a:r>
              <a:rPr lang="en-US" altLang="zh-CN" sz="1100" dirty="0"/>
              <a:t> the credit score of a borrower; higher credit score means better credit</a:t>
            </a:r>
            <a:endParaRPr lang="en-US" sz="1100" dirty="0"/>
          </a:p>
          <a:p>
            <a:pPr marL="457200" lvl="0" indent="-330200" algn="l" rtl="0">
              <a:spcBef>
                <a:spcPts val="1000"/>
              </a:spcBef>
              <a:spcAft>
                <a:spcPts val="0"/>
              </a:spcAft>
              <a:buSzPts val="1600"/>
              <a:buChar char="•"/>
            </a:pPr>
            <a:r>
              <a:rPr lang="en-US" altLang="zh-CN" sz="1100" b="1" dirty="0"/>
              <a:t>NUM_BO:</a:t>
            </a:r>
            <a:r>
              <a:rPr lang="en-US" altLang="zh-CN" sz="1100" dirty="0"/>
              <a:t> the number of borrowers</a:t>
            </a:r>
            <a:endParaRPr lang="en-US" sz="1100" dirty="0"/>
          </a:p>
          <a:p>
            <a:pPr marL="457200" lvl="0" indent="-330200" algn="l" rtl="0">
              <a:spcBef>
                <a:spcPts val="1000"/>
              </a:spcBef>
              <a:spcAft>
                <a:spcPts val="0"/>
              </a:spcAft>
              <a:buSzPts val="1600"/>
              <a:buChar char="•"/>
            </a:pPr>
            <a:r>
              <a:rPr lang="en-US" altLang="zh-CN" sz="1100" b="1" dirty="0"/>
              <a:t>NUM_UIT:</a:t>
            </a:r>
            <a:r>
              <a:rPr lang="en-US" altLang="zh-CN" sz="1100" dirty="0"/>
              <a:t> the number of property units</a:t>
            </a:r>
          </a:p>
          <a:p>
            <a:pPr marL="457200" lvl="0" indent="-330200" algn="l" rtl="0">
              <a:spcBef>
                <a:spcPts val="1000"/>
              </a:spcBef>
              <a:spcAft>
                <a:spcPts val="0"/>
              </a:spcAft>
              <a:buSzPts val="1600"/>
              <a:buChar char="•"/>
            </a:pPr>
            <a:r>
              <a:rPr lang="zh-CN" dirty="0"/>
              <a:t>Months between loan date and the first payment date</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800f03ad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800f03ad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00f03ada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00f03ad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one of the most popular clustering algorithms</a:t>
            </a:r>
            <a:endParaRPr/>
          </a:p>
          <a:p>
            <a:pPr marL="0" lvl="0" indent="0" algn="l" rtl="0">
              <a:spcBef>
                <a:spcPts val="0"/>
              </a:spcBef>
              <a:spcAft>
                <a:spcPts val="0"/>
              </a:spcAft>
              <a:buNone/>
            </a:pPr>
            <a:r>
              <a:rPr lang="zh-CN">
                <a:solidFill>
                  <a:schemeClr val="dk1"/>
                </a:solidFill>
                <a:highlight>
                  <a:srgbClr val="FFFFFF"/>
                </a:highlight>
                <a:latin typeface="Georgia"/>
                <a:ea typeface="Georgia"/>
                <a:cs typeface="Georgia"/>
                <a:sym typeface="Georgia"/>
              </a:rPr>
              <a:t>use distance-based measurements to determine the similarity between data points</a:t>
            </a:r>
            <a:endParaRPr sz="6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00f03ada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00f03ada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00f03ada0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00f03ada0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0f03ada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0f03ada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4b074eb8b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84b074eb8b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00f03ada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00f03ada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00f03ada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00f03ada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4b074eb8b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4b074eb8b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00f03ada0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00f03ada0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00f03ada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00f03ada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Gaussian Mixture: a function that is comprised of several Gaussians</a:t>
            </a:r>
            <a:endParaRPr/>
          </a:p>
          <a:p>
            <a:pPr marL="0" lvl="0" indent="0" algn="l" rtl="0">
              <a:spcBef>
                <a:spcPts val="0"/>
              </a:spcBef>
              <a:spcAft>
                <a:spcPts val="0"/>
              </a:spcAft>
              <a:buNone/>
            </a:pPr>
            <a:r>
              <a:rPr lang="zh-CN"/>
              <a:t>The left graph shows the silhouette scores, which are used to determine the number of clusters needed to make GMM has the best performance</a:t>
            </a:r>
            <a:endParaRPr/>
          </a:p>
          <a:p>
            <a:pPr marL="0" lvl="0" indent="0" algn="l" rtl="0">
              <a:spcBef>
                <a:spcPts val="0"/>
              </a:spcBef>
              <a:spcAft>
                <a:spcPts val="0"/>
              </a:spcAft>
              <a:buNone/>
            </a:pPr>
            <a:r>
              <a:rPr lang="zh-CN"/>
              <a:t>The right graph shows the normal distributions of the four clusters. We can see that there are overlaps of the red and the blue clusters. The yellow cluster has really small density and is mostly overlapped with the green cluster.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00f03ada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00f03ada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These are the 3d plots of the GMM clusters in different angles. Even though we have 4 clusters, two of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00f03ada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800f03ada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1d0e5ad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1d0e5ad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01d0e5ad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801d0e5ad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01d0e5adf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801d0e5adf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01d0e5adf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01d0e5ad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1d0e5ad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1d0e5ad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01d0e5adf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01d0e5adf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6fc76652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6fc76652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zh-CN" sz="1200"/>
              <a:t>In support of its credit risk sharing programs, Fannie Mae released an extensive dataset beginning in 2013 that provides insight into the credit performance of a portion of Fannie Mae’s single-family book of business.</a:t>
            </a:r>
            <a:endParaRPr sz="1200"/>
          </a:p>
          <a:p>
            <a:pPr marL="457200" lvl="0" indent="-304800" algn="l" rtl="0">
              <a:spcBef>
                <a:spcPts val="0"/>
              </a:spcBef>
              <a:spcAft>
                <a:spcPts val="0"/>
              </a:spcAft>
              <a:buClr>
                <a:srgbClr val="000000"/>
              </a:buClr>
              <a:buSzPts val="1200"/>
              <a:buChar char="●"/>
            </a:pPr>
            <a:r>
              <a:rPr lang="zh-CN" sz="1200"/>
              <a:t>Now consisting of nearly 22 million records, the dataset provides monthly loan-level detail and is offered to help investors gain a better understanding of the credit performance of a portion of single-family loans owned or guaranteed by Fannie Mae.</a:t>
            </a:r>
            <a:endParaRPr sz="1200"/>
          </a:p>
          <a:p>
            <a:pPr marL="457200" lvl="0" indent="-304800" algn="l" rtl="0">
              <a:spcBef>
                <a:spcPts val="0"/>
              </a:spcBef>
              <a:spcAft>
                <a:spcPts val="0"/>
              </a:spcAft>
              <a:buClr>
                <a:srgbClr val="000000"/>
              </a:buClr>
              <a:buSzPts val="1200"/>
              <a:buChar char="●"/>
            </a:pPr>
            <a:r>
              <a:rPr lang="zh-CN" sz="1200"/>
              <a:t>The public dataset includes a subset of Fannie Mae’s 30-year, fixed-rate, fully documented, single-family amortizing loans that the company owned or guaranteed on or after January 1, 2000.</a:t>
            </a:r>
            <a:endParaRPr sz="1200"/>
          </a:p>
          <a:p>
            <a:pPr marL="457200" lvl="0" indent="-304800" algn="l" rtl="0">
              <a:lnSpc>
                <a:spcPct val="115000"/>
              </a:lnSpc>
              <a:spcBef>
                <a:spcPts val="0"/>
              </a:spcBef>
              <a:spcAft>
                <a:spcPts val="0"/>
              </a:spcAft>
              <a:buClr>
                <a:srgbClr val="000000"/>
              </a:buClr>
              <a:buSzPts val="1200"/>
              <a:buChar char="●"/>
            </a:pPr>
            <a:r>
              <a:rPr lang="zh-CN" sz="1200">
                <a:highlight>
                  <a:schemeClr val="lt1"/>
                </a:highlight>
              </a:rPr>
              <a:t>Acquisition” file includes static mortgage loan data at the time of the mortgage loan origination and delivery to Fannie Mae.</a:t>
            </a:r>
            <a:endParaRPr sz="1200">
              <a:highlight>
                <a:schemeClr val="lt1"/>
              </a:highlight>
            </a:endParaRPr>
          </a:p>
          <a:p>
            <a:pPr marL="457200" lvl="0" indent="-304800" algn="l" rtl="0">
              <a:lnSpc>
                <a:spcPct val="115000"/>
              </a:lnSpc>
              <a:spcBef>
                <a:spcPts val="1600"/>
              </a:spcBef>
              <a:spcAft>
                <a:spcPts val="1600"/>
              </a:spcAft>
              <a:buClr>
                <a:srgbClr val="000000"/>
              </a:buClr>
              <a:buSzPts val="1200"/>
              <a:buChar char="●"/>
            </a:pPr>
            <a:r>
              <a:rPr lang="zh-CN" sz="1200">
                <a:highlight>
                  <a:schemeClr val="lt1"/>
                </a:highlight>
              </a:rPr>
              <a:t>“Performance” file provides monthly performance data for each loan, from acquisition up until its current status as of the previous quarter.</a:t>
            </a:r>
            <a:endParaRPr sz="1200">
              <a:highlight>
                <a:schemeClr val="lt1"/>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01d0e5adf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01d0e5adf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01d0e5adf_1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01d0e5adf_1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4b074eb8b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4b074eb8b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6fc76652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76fc76652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California has the most loans</a:t>
            </a:r>
          </a:p>
          <a:p>
            <a:pPr marL="0" lvl="0" indent="0" algn="l" rtl="0">
              <a:spcBef>
                <a:spcPts val="0"/>
              </a:spcBef>
              <a:spcAft>
                <a:spcPts val="0"/>
              </a:spcAft>
              <a:buNone/>
            </a:pPr>
            <a:r>
              <a:rPr lang="en-US" dirty="0"/>
              <a:t>Too many states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4b074eb8b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4b074eb8b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Current Loan Delinquency Status </a:t>
            </a:r>
          </a:p>
          <a:p>
            <a:pPr marL="0" lvl="0" indent="0" algn="l" rtl="0">
              <a:spcBef>
                <a:spcPts val="0"/>
              </a:spcBef>
              <a:spcAft>
                <a:spcPts val="0"/>
              </a:spcAft>
              <a:buNone/>
            </a:pPr>
            <a:r>
              <a:rPr lang="en-US" dirty="0"/>
              <a:t>The values in these variables are concentrated in on category</a:t>
            </a:r>
          </a:p>
          <a:p>
            <a:pPr marL="0" lvl="0" indent="0" algn="l" rtl="0">
              <a:spcBef>
                <a:spcPts val="0"/>
              </a:spcBef>
              <a:spcAft>
                <a:spcPts val="0"/>
              </a:spcAft>
              <a:buNone/>
            </a:pPr>
            <a:r>
              <a:rPr lang="en-US" dirty="0"/>
              <a:t>So we will not use these variables in the modeling </a:t>
            </a:r>
            <a:r>
              <a:rPr lang="en-US" dirty="0" err="1"/>
              <a:t>cuz</a:t>
            </a:r>
            <a:r>
              <a:rPr lang="en-US" dirty="0"/>
              <a:t> it can not tell the clusters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4b074eb8b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4b074eb8b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credit event </a:t>
            </a:r>
            <a:r>
              <a:rPr lang="en-US" dirty="0" err="1"/>
              <a:t>upb</a:t>
            </a:r>
            <a:endParaRPr lang="en-US" dirty="0"/>
          </a:p>
          <a:p>
            <a:pPr marL="0" lvl="0" indent="0" algn="l" rtl="0">
              <a:spcBef>
                <a:spcPts val="0"/>
              </a:spcBef>
              <a:spcAft>
                <a:spcPts val="0"/>
              </a:spcAft>
              <a:buNone/>
            </a:pPr>
            <a:r>
              <a:rPr lang="en-US" dirty="0"/>
              <a:t>They are in the same distribution, which means that they are vey little differences between the variables.</a:t>
            </a:r>
          </a:p>
          <a:p>
            <a:pPr marL="0" lvl="0" indent="0" algn="l" rtl="0">
              <a:spcBef>
                <a:spcPts val="0"/>
              </a:spcBef>
              <a:spcAft>
                <a:spcPts val="0"/>
              </a:spcAft>
              <a:buNone/>
            </a:pPr>
            <a:r>
              <a:rPr lang="en-US" dirty="0"/>
              <a:t>There exists </a:t>
            </a:r>
            <a:r>
              <a:rPr lang="en-US" sz="1100" b="0" i="0" u="none" strike="noStrike" cap="none" dirty="0">
                <a:solidFill>
                  <a:srgbClr val="000000"/>
                </a:solidFill>
                <a:effectLst/>
                <a:latin typeface="Arial"/>
                <a:ea typeface="Arial"/>
                <a:cs typeface="Arial"/>
                <a:sym typeface="Arial"/>
              </a:rPr>
              <a:t> multicollinearity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cs typeface="Arial"/>
                <a:sym typeface="Arial"/>
              </a:rPr>
              <a:t>So we will just keep one variable, original amount, which means t</a:t>
            </a:r>
            <a:r>
              <a:rPr lang="en-US" sz="1100" b="0" i="0" u="none" strike="noStrike" cap="none" dirty="0">
                <a:solidFill>
                  <a:srgbClr val="000000"/>
                </a:solidFill>
                <a:effectLst/>
                <a:latin typeface="Arial"/>
                <a:ea typeface="Arial"/>
                <a:cs typeface="Arial"/>
                <a:sym typeface="Arial"/>
              </a:rPr>
              <a:t>he original amount of the mortgage loan as indicated by the mortgage documents. </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4b074eb8b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4b074eb8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 ratio calculated at origination derived by dividing the borrower’s total monthly obligations (including housing expense) by his or her stable monthly income. This calculation is used to determine the mortgage amount for which a borrower qualifies.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4b074eb8b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4b074eb8b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Save the computation and the time</a:t>
            </a:r>
          </a:p>
          <a:p>
            <a:pPr marL="0" lvl="0" indent="0" algn="l" rtl="0">
              <a:spcBef>
                <a:spcPts val="0"/>
              </a:spcBef>
              <a:spcAft>
                <a:spcPts val="0"/>
              </a:spcAft>
              <a:buNone/>
            </a:pPr>
            <a:r>
              <a:rPr lang="en-US" dirty="0"/>
              <a:t>Log transformation: to scale the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4b074eb8b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4b074eb8b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w/Bullets">
  <p:cSld name="Content w/Bullets">
    <p:spTree>
      <p:nvGrpSpPr>
        <p:cNvPr id="1" name="Shape 6"/>
        <p:cNvGrpSpPr/>
        <p:nvPr/>
      </p:nvGrpSpPr>
      <p:grpSpPr>
        <a:xfrm>
          <a:off x="0" y="0"/>
          <a:ext cx="0" cy="0"/>
          <a:chOff x="0" y="0"/>
          <a:chExt cx="0" cy="0"/>
        </a:xfrm>
      </p:grpSpPr>
      <p:sp>
        <p:nvSpPr>
          <p:cNvPr id="7" name="Google Shape;7;p2"/>
          <p:cNvSpPr txBox="1">
            <a:spLocks noGrp="1"/>
          </p:cNvSpPr>
          <p:nvPr>
            <p:ph type="body" idx="1"/>
          </p:nvPr>
        </p:nvSpPr>
        <p:spPr>
          <a:xfrm>
            <a:off x="224416" y="778091"/>
            <a:ext cx="62580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Google Shape;8;p2"/>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9;p2"/>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0" name="Google Shape;10;p2"/>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1" name="Google Shape;11;p2"/>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2" name="Google Shape;12;p2"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3" name="Google Shape;13;p2"/>
          <p:cNvSpPr txBox="1">
            <a:spLocks noGrp="1"/>
          </p:cNvSpPr>
          <p:nvPr>
            <p:ph type="body" idx="2"/>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4" name="Google Shape;14;p2"/>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15" name="Google Shape;15;p2"/>
          <p:cNvSpPr/>
          <p:nvPr/>
        </p:nvSpPr>
        <p:spPr>
          <a:xfrm>
            <a:off x="3969325" y="4987625"/>
            <a:ext cx="4935600" cy="155700"/>
          </a:xfrm>
          <a:prstGeom prst="rect">
            <a:avLst/>
          </a:prstGeom>
          <a:solidFill>
            <a:srgbClr val="DB0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612">
          <p15:clr>
            <a:srgbClr val="FBAE40"/>
          </p15:clr>
        </p15:guide>
        <p15:guide id="4" pos="1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9"/>
        <p:cNvGrpSpPr/>
        <p:nvPr/>
      </p:nvGrpSpPr>
      <p:grpSpPr>
        <a:xfrm>
          <a:off x="0" y="0"/>
          <a:ext cx="0" cy="0"/>
          <a:chOff x="0" y="0"/>
          <a:chExt cx="0" cy="0"/>
        </a:xfrm>
      </p:grpSpPr>
      <p:sp>
        <p:nvSpPr>
          <p:cNvPr id="80" name="Google Shape;80;p11"/>
          <p:cNvSpPr txBox="1">
            <a:spLocks noGrp="1"/>
          </p:cNvSpPr>
          <p:nvPr>
            <p:ph type="ctrTitle"/>
          </p:nvPr>
        </p:nvSpPr>
        <p:spPr>
          <a:xfrm>
            <a:off x="214255"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1"/>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2" name="Google Shape;82;p11"/>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83" name="Google Shape;83;p11"/>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84" name="Google Shape;84;p11"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85" name="Google Shape;85;p11"/>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p12"/>
          <p:cNvSpPr>
            <a:spLocks noGrp="1"/>
          </p:cNvSpPr>
          <p:nvPr>
            <p:ph type="pic" idx="2"/>
          </p:nvPr>
        </p:nvSpPr>
        <p:spPr>
          <a:xfrm>
            <a:off x="0" y="0"/>
            <a:ext cx="9144000" cy="4735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Google Shape;88;p12"/>
          <p:cNvSpPr txBox="1">
            <a:spLocks noGrp="1"/>
          </p:cNvSpPr>
          <p:nvPr>
            <p:ph type="title"/>
          </p:nvPr>
        </p:nvSpPr>
        <p:spPr>
          <a:xfrm>
            <a:off x="220253" y="3401331"/>
            <a:ext cx="82296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12"/>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12"/>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latin typeface="Arial"/>
                <a:ea typeface="Arial"/>
                <a:cs typeface="Arial"/>
                <a:sym typeface="Arial"/>
              </a:rPr>
              <a:t>11/30/2018</a:t>
            </a:r>
            <a:endParaRPr sz="700">
              <a:solidFill>
                <a:srgbClr val="FFFFFF"/>
              </a:solidFill>
              <a:latin typeface="Arial"/>
              <a:ea typeface="Arial"/>
              <a:cs typeface="Arial"/>
              <a:sym typeface="Arial"/>
            </a:endParaRPr>
          </a:p>
        </p:txBody>
      </p:sp>
      <p:sp>
        <p:nvSpPr>
          <p:cNvPr id="91" name="Google Shape;91;p12"/>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a:solidFill>
                  <a:srgbClr val="FFFFFF"/>
                </a:solidFill>
                <a:latin typeface="Arial"/>
                <a:ea typeface="Arial"/>
                <a:cs typeface="Arial"/>
                <a:sym typeface="Arial"/>
              </a:rPr>
              <a:t>‹#›</a:t>
            </a:fld>
            <a:endParaRPr sz="900" b="0">
              <a:solidFill>
                <a:srgbClr val="FFFFFF"/>
              </a:solidFill>
              <a:latin typeface="Arial"/>
              <a:ea typeface="Arial"/>
              <a:cs typeface="Arial"/>
              <a:sym typeface="Arial"/>
            </a:endParaRPr>
          </a:p>
        </p:txBody>
      </p:sp>
      <p:pic>
        <p:nvPicPr>
          <p:cNvPr id="92" name="Google Shape;92;p12"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93" name="Google Shape;93;p12"/>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a:solidFill>
                  <a:schemeClr val="lt1"/>
                </a:solidFill>
                <a:latin typeface="Arial"/>
                <a:ea typeface="Arial"/>
                <a:cs typeface="Arial"/>
                <a:sym typeface="Arial"/>
              </a:rPr>
              <a:t>{ INSERT TITLE HERE ]</a:t>
            </a:r>
            <a:endParaRPr sz="7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94"/>
        <p:cNvGrpSpPr/>
        <p:nvPr/>
      </p:nvGrpSpPr>
      <p:grpSpPr>
        <a:xfrm>
          <a:off x="0" y="0"/>
          <a:ext cx="0" cy="0"/>
          <a:chOff x="0" y="0"/>
          <a:chExt cx="0" cy="0"/>
        </a:xfrm>
      </p:grpSpPr>
      <p:sp>
        <p:nvSpPr>
          <p:cNvPr id="95" name="Google Shape;95;p13"/>
          <p:cNvSpPr/>
          <p:nvPr/>
        </p:nvSpPr>
        <p:spPr>
          <a:xfrm>
            <a:off x="0" y="0"/>
            <a:ext cx="9144000" cy="5143500"/>
          </a:xfrm>
          <a:prstGeom prst="rect">
            <a:avLst/>
          </a:prstGeom>
          <a:solidFill>
            <a:srgbClr val="54585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96" name="Google Shape;96;p13"/>
          <p:cNvPicPr preferRelativeResize="0"/>
          <p:nvPr/>
        </p:nvPicPr>
        <p:blipFill rotWithShape="1">
          <a:blip r:embed="rId2">
            <a:alphaModFix/>
          </a:blip>
          <a:srcRect r="6662"/>
          <a:stretch/>
        </p:blipFill>
        <p:spPr>
          <a:xfrm>
            <a:off x="3175" y="0"/>
            <a:ext cx="9143998" cy="5143500"/>
          </a:xfrm>
          <a:prstGeom prst="rect">
            <a:avLst/>
          </a:prstGeom>
          <a:noFill/>
          <a:ln>
            <a:noFill/>
          </a:ln>
        </p:spPr>
      </p:pic>
      <p:pic>
        <p:nvPicPr>
          <p:cNvPr id="97" name="Google Shape;97;p13" descr="C:\Users\gardel2\Desktop\PPT Template\Placed\RF0010-01 Rensselaer Large Logo-with Tagline RGB-White.png"/>
          <p:cNvPicPr preferRelativeResize="0"/>
          <p:nvPr/>
        </p:nvPicPr>
        <p:blipFill rotWithShape="1">
          <a:blip r:embed="rId3">
            <a:alphaModFix/>
          </a:blip>
          <a:srcRect/>
          <a:stretch/>
        </p:blipFill>
        <p:spPr>
          <a:xfrm>
            <a:off x="1575385" y="2025743"/>
            <a:ext cx="4499685" cy="10920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98"/>
        <p:cNvGrpSpPr/>
        <p:nvPr/>
      </p:nvGrpSpPr>
      <p:grpSpPr>
        <a:xfrm>
          <a:off x="0" y="0"/>
          <a:ext cx="0" cy="0"/>
          <a:chOff x="0" y="0"/>
          <a:chExt cx="0" cy="0"/>
        </a:xfrm>
      </p:grpSpPr>
      <p:sp>
        <p:nvSpPr>
          <p:cNvPr id="99" name="Google Shape;99;p14"/>
          <p:cNvSpPr/>
          <p:nvPr/>
        </p:nvSpPr>
        <p:spPr>
          <a:xfrm>
            <a:off x="0" y="0"/>
            <a:ext cx="9144000" cy="5143500"/>
          </a:xfrm>
          <a:prstGeom prst="rect">
            <a:avLst/>
          </a:prstGeom>
          <a:solidFill>
            <a:srgbClr val="D6001C"/>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0" name="Google Shape;100;p14" descr="C:\Users\gardel2\Desktop\PPT Template\Placed\RF0010-01 Rensselaer Large Logo-with Tagline RGB-White.png"/>
          <p:cNvPicPr preferRelativeResize="0"/>
          <p:nvPr/>
        </p:nvPicPr>
        <p:blipFill rotWithShape="1">
          <a:blip r:embed="rId2">
            <a:alphaModFix/>
          </a:blip>
          <a:srcRect/>
          <a:stretch/>
        </p:blipFill>
        <p:spPr>
          <a:xfrm>
            <a:off x="1575385" y="2025743"/>
            <a:ext cx="4499685" cy="10920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3" name="Google Shape;103;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4" name="Google Shape;104;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Bullets">
  <p:cSld name="Content w/Bullets">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224416" y="778091"/>
            <a:ext cx="62580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8" name="Google Shape;108;p17"/>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7"/>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10" name="Google Shape;110;p17"/>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11" name="Google Shape;111;p17"/>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12" name="Google Shape;112;p17"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13" name="Google Shape;113;p17"/>
          <p:cNvSpPr txBox="1">
            <a:spLocks noGrp="1"/>
          </p:cNvSpPr>
          <p:nvPr>
            <p:ph type="body" idx="2"/>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chemeClr val="dk1"/>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14" name="Google Shape;114;p17"/>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115" name="Google Shape;115;p17"/>
          <p:cNvSpPr/>
          <p:nvPr/>
        </p:nvSpPr>
        <p:spPr>
          <a:xfrm>
            <a:off x="4031675" y="4977250"/>
            <a:ext cx="4894200" cy="166200"/>
          </a:xfrm>
          <a:prstGeom prst="rect">
            <a:avLst/>
          </a:prstGeom>
          <a:solidFill>
            <a:srgbClr val="DB0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7"/>
          <p:cNvPicPr preferRelativeResize="0"/>
          <p:nvPr/>
        </p:nvPicPr>
        <p:blipFill>
          <a:blip r:embed="rId3">
            <a:alphaModFix/>
          </a:blip>
          <a:stretch>
            <a:fillRect/>
          </a:stretch>
        </p:blipFill>
        <p:spPr>
          <a:xfrm>
            <a:off x="8094750" y="29900"/>
            <a:ext cx="1049250" cy="552601"/>
          </a:xfrm>
          <a:prstGeom prst="rect">
            <a:avLst/>
          </a:prstGeom>
          <a:noFill/>
          <a:ln>
            <a:noFill/>
          </a:ln>
        </p:spPr>
      </p:pic>
      <p:sp>
        <p:nvSpPr>
          <p:cNvPr id="117" name="Google Shape;117;p17"/>
          <p:cNvSpPr txBox="1"/>
          <p:nvPr/>
        </p:nvSpPr>
        <p:spPr>
          <a:xfrm>
            <a:off x="3803075" y="4727875"/>
            <a:ext cx="39693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rPr>
              <a:t>AMRI Capstone Project</a:t>
            </a:r>
            <a:endParaRPr sz="1000">
              <a:solidFill>
                <a:srgbClr val="FFFFFF"/>
              </a:solidFil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612">
          <p15:clr>
            <a:srgbClr val="FBAE40"/>
          </p15:clr>
        </p15:guide>
        <p15:guide id="4" pos="1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8"/>
        <p:cNvGrpSpPr/>
        <p:nvPr/>
      </p:nvGrpSpPr>
      <p:grpSpPr>
        <a:xfrm>
          <a:off x="0" y="0"/>
          <a:ext cx="0" cy="0"/>
          <a:chOff x="0" y="0"/>
          <a:chExt cx="0" cy="0"/>
        </a:xfrm>
      </p:grpSpPr>
      <p:sp>
        <p:nvSpPr>
          <p:cNvPr id="119" name="Google Shape;119;p18"/>
          <p:cNvSpPr/>
          <p:nvPr/>
        </p:nvSpPr>
        <p:spPr>
          <a:xfrm>
            <a:off x="-1" y="0"/>
            <a:ext cx="9144000" cy="51435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0" name="Google Shape;120;p18"/>
          <p:cNvPicPr preferRelativeResize="0"/>
          <p:nvPr/>
        </p:nvPicPr>
        <p:blipFill rotWithShape="1">
          <a:blip r:embed="rId2">
            <a:alphaModFix/>
          </a:blip>
          <a:srcRect r="6664"/>
          <a:stretch/>
        </p:blipFill>
        <p:spPr>
          <a:xfrm>
            <a:off x="-1" y="0"/>
            <a:ext cx="9143998" cy="5143500"/>
          </a:xfrm>
          <a:prstGeom prst="rect">
            <a:avLst/>
          </a:prstGeom>
          <a:noFill/>
          <a:ln>
            <a:noFill/>
          </a:ln>
        </p:spPr>
      </p:pic>
      <p:sp>
        <p:nvSpPr>
          <p:cNvPr id="121" name="Google Shape;121;p18"/>
          <p:cNvSpPr txBox="1">
            <a:spLocks noGrp="1"/>
          </p:cNvSpPr>
          <p:nvPr>
            <p:ph type="ctrTitle"/>
          </p:nvPr>
        </p:nvSpPr>
        <p:spPr>
          <a:xfrm>
            <a:off x="0" y="1057151"/>
            <a:ext cx="9144000" cy="5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2" name="Google Shape;122;p18"/>
          <p:cNvSpPr txBox="1">
            <a:spLocks noGrp="1"/>
          </p:cNvSpPr>
          <p:nvPr>
            <p:ph type="subTitle" idx="1"/>
          </p:nvPr>
        </p:nvSpPr>
        <p:spPr>
          <a:xfrm>
            <a:off x="0" y="2603003"/>
            <a:ext cx="9144000" cy="8223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3" name="Google Shape;123;p18" descr="C:\Users\gardel2\Desktop\Brand Approval Reference\Rensselaer Logo Layered Files\RF0010-01 Rensselaer Large Logo\RGB\PNGs\RF0010-01 Rensselaer Large Logo-with Tagline RGB-White.png"/>
          <p:cNvPicPr preferRelativeResize="0"/>
          <p:nvPr/>
        </p:nvPicPr>
        <p:blipFill rotWithShape="1">
          <a:blip r:embed="rId3">
            <a:alphaModFix/>
          </a:blip>
          <a:srcRect/>
          <a:stretch/>
        </p:blipFill>
        <p:spPr>
          <a:xfrm>
            <a:off x="2385343" y="3846553"/>
            <a:ext cx="3296841" cy="8001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24"/>
        <p:cNvGrpSpPr/>
        <p:nvPr/>
      </p:nvGrpSpPr>
      <p:grpSpPr>
        <a:xfrm>
          <a:off x="0" y="0"/>
          <a:ext cx="0" cy="0"/>
          <a:chOff x="0" y="0"/>
          <a:chExt cx="0" cy="0"/>
        </a:xfrm>
      </p:grpSpPr>
      <p:sp>
        <p:nvSpPr>
          <p:cNvPr id="125" name="Google Shape;125;p19"/>
          <p:cNvSpPr/>
          <p:nvPr/>
        </p:nvSpPr>
        <p:spPr>
          <a:xfrm>
            <a:off x="0" y="2371988"/>
            <a:ext cx="9144000" cy="2782200"/>
          </a:xfrm>
          <a:prstGeom prst="rect">
            <a:avLst/>
          </a:prstGeom>
          <a:solidFill>
            <a:srgbClr val="D600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 name="Google Shape;126;p19"/>
          <p:cNvSpPr txBox="1">
            <a:spLocks noGrp="1"/>
          </p:cNvSpPr>
          <p:nvPr>
            <p:ph type="ctrTitle"/>
          </p:nvPr>
        </p:nvSpPr>
        <p:spPr>
          <a:xfrm>
            <a:off x="216321" y="2857479"/>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7" name="Google Shape;127;p19"/>
          <p:cNvSpPr txBox="1">
            <a:spLocks noGrp="1"/>
          </p:cNvSpPr>
          <p:nvPr>
            <p:ph type="subTitle" idx="1"/>
          </p:nvPr>
        </p:nvSpPr>
        <p:spPr>
          <a:xfrm>
            <a:off x="241488" y="4168794"/>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pic>
        <p:nvPicPr>
          <p:cNvPr id="128" name="Google Shape;128;p19" descr="C:\Users\gardel2\Desktop\Brand Approval Reference\Rensselaer Logo Layered Files\RF0010-01 Rensselaer Large Logo\CMYK\PNGs\RF0010-01 Rensselaer Large Logo-with Tagline CMYK-TwoColor.png"/>
          <p:cNvPicPr preferRelativeResize="0"/>
          <p:nvPr/>
        </p:nvPicPr>
        <p:blipFill rotWithShape="1">
          <a:blip r:embed="rId2">
            <a:alphaModFix/>
          </a:blip>
          <a:srcRect/>
          <a:stretch/>
        </p:blipFill>
        <p:spPr>
          <a:xfrm>
            <a:off x="350837" y="584491"/>
            <a:ext cx="2738034" cy="664485"/>
          </a:xfrm>
          <a:prstGeom prst="rect">
            <a:avLst/>
          </a:prstGeom>
          <a:noFill/>
          <a:ln>
            <a:noFill/>
          </a:ln>
        </p:spPr>
      </p:pic>
      <p:cxnSp>
        <p:nvCxnSpPr>
          <p:cNvPr id="129" name="Google Shape;129;p19"/>
          <p:cNvCxnSpPr/>
          <p:nvPr/>
        </p:nvCxnSpPr>
        <p:spPr>
          <a:xfrm>
            <a:off x="3175" y="2333419"/>
            <a:ext cx="9144000" cy="0"/>
          </a:xfrm>
          <a:prstGeom prst="straightConnector1">
            <a:avLst/>
          </a:prstGeom>
          <a:noFill/>
          <a:ln w="9525" cap="flat" cmpd="sng">
            <a:solidFill>
              <a:srgbClr val="D6001C"/>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30"/>
        <p:cNvGrpSpPr/>
        <p:nvPr/>
      </p:nvGrpSpPr>
      <p:grpSpPr>
        <a:xfrm>
          <a:off x="0" y="0"/>
          <a:ext cx="0" cy="0"/>
          <a:chOff x="0" y="0"/>
          <a:chExt cx="0" cy="0"/>
        </a:xfrm>
      </p:grpSpPr>
      <p:pic>
        <p:nvPicPr>
          <p:cNvPr id="131" name="Google Shape;131;p20" descr="photo-1442406964439-e46ab8eff7c4.jpg"/>
          <p:cNvPicPr preferRelativeResize="0"/>
          <p:nvPr/>
        </p:nvPicPr>
        <p:blipFill rotWithShape="1">
          <a:blip r:embed="rId2">
            <a:alphaModFix/>
          </a:blip>
          <a:srcRect l="5457" r="5653"/>
          <a:stretch/>
        </p:blipFill>
        <p:spPr>
          <a:xfrm>
            <a:off x="-1" y="0"/>
            <a:ext cx="9144000" cy="5143501"/>
          </a:xfrm>
          <a:prstGeom prst="rect">
            <a:avLst/>
          </a:prstGeom>
          <a:noFill/>
          <a:ln>
            <a:noFill/>
          </a:ln>
        </p:spPr>
      </p:pic>
      <p:pic>
        <p:nvPicPr>
          <p:cNvPr id="132" name="Google Shape;132;p20" descr="C:\Users\gardel2\Desktop\PPT Template\Placed\RF0010-01 Rensselaer Large Logo RGB-White.png"/>
          <p:cNvPicPr preferRelativeResize="0"/>
          <p:nvPr/>
        </p:nvPicPr>
        <p:blipFill rotWithShape="1">
          <a:blip r:embed="rId3">
            <a:alphaModFix/>
          </a:blip>
          <a:srcRect/>
          <a:stretch/>
        </p:blipFill>
        <p:spPr>
          <a:xfrm>
            <a:off x="319664" y="4395174"/>
            <a:ext cx="2020275" cy="377238"/>
          </a:xfrm>
          <a:prstGeom prst="rect">
            <a:avLst/>
          </a:prstGeom>
          <a:noFill/>
          <a:ln>
            <a:noFill/>
          </a:ln>
        </p:spPr>
      </p:pic>
      <p:sp>
        <p:nvSpPr>
          <p:cNvPr id="133" name="Google Shape;133;p20"/>
          <p:cNvSpPr txBox="1">
            <a:spLocks noGrp="1"/>
          </p:cNvSpPr>
          <p:nvPr>
            <p:ph type="ctrTitle"/>
          </p:nvPr>
        </p:nvSpPr>
        <p:spPr>
          <a:xfrm>
            <a:off x="216321" y="2536600"/>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4" name="Google Shape;134;p20"/>
          <p:cNvSpPr txBox="1">
            <a:spLocks noGrp="1"/>
          </p:cNvSpPr>
          <p:nvPr>
            <p:ph type="subTitle" idx="1"/>
          </p:nvPr>
        </p:nvSpPr>
        <p:spPr>
          <a:xfrm>
            <a:off x="241488" y="3715788"/>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35"/>
        <p:cNvGrpSpPr/>
        <p:nvPr/>
      </p:nvGrpSpPr>
      <p:grpSpPr>
        <a:xfrm>
          <a:off x="0" y="0"/>
          <a:ext cx="0" cy="0"/>
          <a:chOff x="0" y="0"/>
          <a:chExt cx="0" cy="0"/>
        </a:xfrm>
      </p:grpSpPr>
      <p:sp>
        <p:nvSpPr>
          <p:cNvPr id="136" name="Google Shape;136;p21"/>
          <p:cNvSpPr>
            <a:spLocks noGrp="1"/>
          </p:cNvSpPr>
          <p:nvPr>
            <p:ph type="pic" idx="2"/>
          </p:nvPr>
        </p:nvSpPr>
        <p:spPr>
          <a:xfrm>
            <a:off x="4572000" y="596897"/>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7" name="Google Shape;137;p21"/>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38" name="Google Shape;138;p21"/>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139" name="Google Shape;139;p21"/>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0" name="Google Shape;140;p21"/>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41" name="Google Shape;141;p21"/>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42" name="Google Shape;142;p21"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43" name="Google Shape;143;p21"/>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44" name="Google Shape;144;p21"/>
          <p:cNvSpPr txBox="1">
            <a:spLocks noGrp="1"/>
          </p:cNvSpPr>
          <p:nvPr>
            <p:ph type="body" idx="3"/>
          </p:nvPr>
        </p:nvSpPr>
        <p:spPr>
          <a:xfrm>
            <a:off x="224416" y="778091"/>
            <a:ext cx="62580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3"/>
          <p:cNvSpPr/>
          <p:nvPr/>
        </p:nvSpPr>
        <p:spPr>
          <a:xfrm>
            <a:off x="-1" y="0"/>
            <a:ext cx="9144000" cy="51435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 name="Google Shape;18;p3"/>
          <p:cNvPicPr preferRelativeResize="0"/>
          <p:nvPr/>
        </p:nvPicPr>
        <p:blipFill rotWithShape="1">
          <a:blip r:embed="rId2">
            <a:alphaModFix/>
          </a:blip>
          <a:srcRect r="6662"/>
          <a:stretch/>
        </p:blipFill>
        <p:spPr>
          <a:xfrm>
            <a:off x="-1" y="0"/>
            <a:ext cx="9143998" cy="5143500"/>
          </a:xfrm>
          <a:prstGeom prst="rect">
            <a:avLst/>
          </a:prstGeom>
          <a:noFill/>
          <a:ln>
            <a:noFill/>
          </a:ln>
        </p:spPr>
      </p:pic>
      <p:sp>
        <p:nvSpPr>
          <p:cNvPr id="19" name="Google Shape;19;p3"/>
          <p:cNvSpPr txBox="1">
            <a:spLocks noGrp="1"/>
          </p:cNvSpPr>
          <p:nvPr>
            <p:ph type="ctrTitle"/>
          </p:nvPr>
        </p:nvSpPr>
        <p:spPr>
          <a:xfrm>
            <a:off x="0" y="1057151"/>
            <a:ext cx="9144000" cy="5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3"/>
          <p:cNvSpPr txBox="1">
            <a:spLocks noGrp="1"/>
          </p:cNvSpPr>
          <p:nvPr>
            <p:ph type="subTitle" idx="1"/>
          </p:nvPr>
        </p:nvSpPr>
        <p:spPr>
          <a:xfrm>
            <a:off x="0" y="2603003"/>
            <a:ext cx="9144000" cy="822300"/>
          </a:xfrm>
          <a:prstGeom prst="rect">
            <a:avLst/>
          </a:prstGeom>
          <a:noFill/>
          <a:ln>
            <a:noFill/>
          </a:ln>
        </p:spPr>
        <p:txBody>
          <a:bodyPr spcFirstLastPara="1" wrap="square" lIns="91425" tIns="45700" rIns="91425" bIns="45700" anchor="t" anchorCtr="0">
            <a:noAutofit/>
          </a:bodyPr>
          <a:lstStyle>
            <a:lvl1pPr marR="0" lvl="0" algn="ctr" rtl="0">
              <a:spcBef>
                <a:spcPts val="64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21" name="Google Shape;21;p3" descr="C:\Users\gardel2\Desktop\Brand Approval Reference\Rensselaer Logo Layered Files\RF0010-01 Rensselaer Large Logo\RGB\PNGs\RF0010-01 Rensselaer Large Logo-with Tagline RGB-White.png"/>
          <p:cNvPicPr preferRelativeResize="0"/>
          <p:nvPr/>
        </p:nvPicPr>
        <p:blipFill rotWithShape="1">
          <a:blip r:embed="rId3">
            <a:alphaModFix/>
          </a:blip>
          <a:srcRect/>
          <a:stretch/>
        </p:blipFill>
        <p:spPr>
          <a:xfrm>
            <a:off x="2385343" y="3846553"/>
            <a:ext cx="3296841" cy="8001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Photo">
  <p:cSld name="3_Photo">
    <p:spTree>
      <p:nvGrpSpPr>
        <p:cNvPr id="1" name="Shape 145"/>
        <p:cNvGrpSpPr/>
        <p:nvPr/>
      </p:nvGrpSpPr>
      <p:grpSpPr>
        <a:xfrm>
          <a:off x="0" y="0"/>
          <a:ext cx="0" cy="0"/>
          <a:chOff x="0" y="0"/>
          <a:chExt cx="0" cy="0"/>
        </a:xfrm>
      </p:grpSpPr>
      <p:sp>
        <p:nvSpPr>
          <p:cNvPr id="146" name="Google Shape;146;p22"/>
          <p:cNvSpPr>
            <a:spLocks noGrp="1"/>
          </p:cNvSpPr>
          <p:nvPr>
            <p:ph type="pic" idx="2"/>
          </p:nvPr>
        </p:nvSpPr>
        <p:spPr>
          <a:xfrm>
            <a:off x="-1" y="596897"/>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7" name="Google Shape;147;p22"/>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48" name="Google Shape;148;p22"/>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149" name="Google Shape;149;p22"/>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 name="Google Shape;150;p22"/>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51" name="Google Shape;151;p22"/>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52" name="Google Shape;152;p22"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53" name="Google Shape;153;p22"/>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54" name="Google Shape;154;p22"/>
          <p:cNvSpPr txBox="1">
            <a:spLocks noGrp="1"/>
          </p:cNvSpPr>
          <p:nvPr>
            <p:ph type="body" idx="3"/>
          </p:nvPr>
        </p:nvSpPr>
        <p:spPr>
          <a:xfrm>
            <a:off x="4815280" y="778091"/>
            <a:ext cx="39939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Photo">
  <p:cSld name="2_Photo">
    <p:spTree>
      <p:nvGrpSpPr>
        <p:cNvPr id="1" name="Shape 155"/>
        <p:cNvGrpSpPr/>
        <p:nvPr/>
      </p:nvGrpSpPr>
      <p:grpSpPr>
        <a:xfrm>
          <a:off x="0" y="0"/>
          <a:ext cx="0" cy="0"/>
          <a:chOff x="0" y="0"/>
          <a:chExt cx="0" cy="0"/>
        </a:xfrm>
      </p:grpSpPr>
      <p:sp>
        <p:nvSpPr>
          <p:cNvPr id="156" name="Google Shape;156;p23"/>
          <p:cNvSpPr/>
          <p:nvPr/>
        </p:nvSpPr>
        <p:spPr>
          <a:xfrm>
            <a:off x="-1" y="0"/>
            <a:ext cx="9144000" cy="47928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7" name="Google Shape;157;p23"/>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chemeClr val="lt1"/>
              </a:buClr>
              <a:buSzPts val="1800"/>
              <a:buFont typeface="Noto Sans Symbols"/>
              <a:buChar char="▪"/>
              <a:defRPr sz="1800" b="0" i="0" u="none" strike="noStrike" cap="none">
                <a:solidFill>
                  <a:schemeClr val="lt1"/>
                </a:solidFill>
                <a:latin typeface="Arial"/>
                <a:ea typeface="Arial"/>
                <a:cs typeface="Arial"/>
                <a:sym typeface="Arial"/>
              </a:defRPr>
            </a:lvl2pPr>
            <a:lvl3pPr marL="1371600" marR="0" lvl="2" indent="-317500" algn="l" rtl="0">
              <a:spcBef>
                <a:spcPts val="6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58" name="Google Shape;158;p23"/>
          <p:cNvCxnSpPr/>
          <p:nvPr/>
        </p:nvCxnSpPr>
        <p:spPr>
          <a:xfrm>
            <a:off x="0" y="596897"/>
            <a:ext cx="9144000" cy="0"/>
          </a:xfrm>
          <a:prstGeom prst="straightConnector1">
            <a:avLst/>
          </a:prstGeom>
          <a:noFill/>
          <a:ln w="9525" cap="flat" cmpd="sng">
            <a:solidFill>
              <a:schemeClr val="lt1"/>
            </a:solidFill>
            <a:prstDash val="solid"/>
            <a:round/>
            <a:headEnd type="none" w="sm" len="sm"/>
            <a:tailEnd type="none" w="sm" len="sm"/>
          </a:ln>
        </p:spPr>
      </p:cxnSp>
      <p:sp>
        <p:nvSpPr>
          <p:cNvPr id="159" name="Google Shape;159;p23"/>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 name="Google Shape;160;p23"/>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61" name="Google Shape;161;p23"/>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62" name="Google Shape;162;p23"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63" name="Google Shape;163;p23"/>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164" name="Google Shape;164;p23"/>
          <p:cNvSpPr txBox="1">
            <a:spLocks noGrp="1"/>
          </p:cNvSpPr>
          <p:nvPr>
            <p:ph type="body" idx="2"/>
          </p:nvPr>
        </p:nvSpPr>
        <p:spPr>
          <a:xfrm>
            <a:off x="223838" y="761831"/>
            <a:ext cx="5113200" cy="1426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FFFFFF"/>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FFFFFF"/>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486">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65"/>
        <p:cNvGrpSpPr/>
        <p:nvPr/>
      </p:nvGrpSpPr>
      <p:grpSpPr>
        <a:xfrm>
          <a:off x="0" y="0"/>
          <a:ext cx="0" cy="0"/>
          <a:chOff x="0" y="0"/>
          <a:chExt cx="0" cy="0"/>
        </a:xfrm>
      </p:grpSpPr>
      <p:cxnSp>
        <p:nvCxnSpPr>
          <p:cNvPr id="166" name="Google Shape;166;p24"/>
          <p:cNvCxnSpPr/>
          <p:nvPr/>
        </p:nvCxnSpPr>
        <p:spPr>
          <a:xfrm>
            <a:off x="-3924" y="2764934"/>
            <a:ext cx="9144000" cy="0"/>
          </a:xfrm>
          <a:prstGeom prst="straightConnector1">
            <a:avLst/>
          </a:prstGeom>
          <a:noFill/>
          <a:ln w="9525" cap="flat" cmpd="sng">
            <a:solidFill>
              <a:srgbClr val="D6001C"/>
            </a:solidFill>
            <a:prstDash val="solid"/>
            <a:round/>
            <a:headEnd type="none" w="sm" len="sm"/>
            <a:tailEnd type="none" w="sm" len="sm"/>
          </a:ln>
        </p:spPr>
      </p:cxnSp>
      <p:sp>
        <p:nvSpPr>
          <p:cNvPr id="167" name="Google Shape;167;p24"/>
          <p:cNvSpPr txBox="1"/>
          <p:nvPr/>
        </p:nvSpPr>
        <p:spPr>
          <a:xfrm>
            <a:off x="214255" y="840664"/>
            <a:ext cx="8316000" cy="5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85A"/>
              </a:buClr>
              <a:buSzPts val="4800"/>
              <a:buFont typeface="Arial"/>
              <a:buNone/>
            </a:pPr>
            <a:r>
              <a:rPr lang="zh-CN" sz="4800" b="1" i="0" u="none" strike="noStrike" cap="none">
                <a:solidFill>
                  <a:srgbClr val="54585A"/>
                </a:solidFill>
                <a:latin typeface="Arial"/>
                <a:ea typeface="Arial"/>
                <a:cs typeface="Arial"/>
                <a:sym typeface="Arial"/>
              </a:rPr>
              <a:t>Divider Slide 1</a:t>
            </a:r>
            <a:br>
              <a:rPr lang="zh-CN" sz="4800" b="1" i="0" u="none" strike="noStrike" cap="none">
                <a:solidFill>
                  <a:srgbClr val="54585A"/>
                </a:solidFill>
                <a:latin typeface="Arial"/>
                <a:ea typeface="Arial"/>
                <a:cs typeface="Arial"/>
                <a:sym typeface="Arial"/>
              </a:rPr>
            </a:br>
            <a:r>
              <a:rPr lang="zh-CN" sz="4800" b="1" i="0" u="none" strike="noStrike" cap="none">
                <a:solidFill>
                  <a:srgbClr val="54585A"/>
                </a:solidFill>
                <a:latin typeface="Arial"/>
                <a:ea typeface="Arial"/>
                <a:cs typeface="Arial"/>
                <a:sym typeface="Arial"/>
              </a:rPr>
              <a:t>Two Lines Max</a:t>
            </a:r>
            <a:endParaRPr sz="4800" b="1" i="0" u="none" strike="noStrike" cap="none">
              <a:solidFill>
                <a:srgbClr val="54585A"/>
              </a:solidFill>
              <a:latin typeface="Arial"/>
              <a:ea typeface="Arial"/>
              <a:cs typeface="Arial"/>
              <a:sym typeface="Arial"/>
            </a:endParaRPr>
          </a:p>
        </p:txBody>
      </p:sp>
      <p:sp>
        <p:nvSpPr>
          <p:cNvPr id="168" name="Google Shape;168;p24"/>
          <p:cNvSpPr/>
          <p:nvPr/>
        </p:nvSpPr>
        <p:spPr>
          <a:xfrm>
            <a:off x="1" y="2803502"/>
            <a:ext cx="9144000" cy="23562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 name="Google Shape;169;p24"/>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70" name="Google Shape;170;p24"/>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71" name="Google Shape;171;p24"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72" name="Google Shape;172;p24"/>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73"/>
        <p:cNvGrpSpPr/>
        <p:nvPr/>
      </p:nvGrpSpPr>
      <p:grpSpPr>
        <a:xfrm>
          <a:off x="0" y="0"/>
          <a:ext cx="0" cy="0"/>
          <a:chOff x="0" y="0"/>
          <a:chExt cx="0" cy="0"/>
        </a:xfrm>
      </p:grpSpPr>
      <p:sp>
        <p:nvSpPr>
          <p:cNvPr id="174" name="Google Shape;174;p25"/>
          <p:cNvSpPr/>
          <p:nvPr/>
        </p:nvSpPr>
        <p:spPr>
          <a:xfrm>
            <a:off x="0" y="1"/>
            <a:ext cx="9144000" cy="47793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5" name="Google Shape;175;p25"/>
          <p:cNvSpPr txBox="1">
            <a:spLocks noGrp="1"/>
          </p:cNvSpPr>
          <p:nvPr>
            <p:ph type="ctrTitle"/>
          </p:nvPr>
        </p:nvSpPr>
        <p:spPr>
          <a:xfrm>
            <a:off x="214255"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6" name="Google Shape;176;p25"/>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 name="Google Shape;177;p25"/>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78" name="Google Shape;178;p25"/>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79" name="Google Shape;179;p25"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80" name="Google Shape;180;p25"/>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81"/>
        <p:cNvGrpSpPr/>
        <p:nvPr/>
      </p:nvGrpSpPr>
      <p:grpSpPr>
        <a:xfrm>
          <a:off x="0" y="0"/>
          <a:ext cx="0" cy="0"/>
          <a:chOff x="0" y="0"/>
          <a:chExt cx="0" cy="0"/>
        </a:xfrm>
      </p:grpSpPr>
      <p:sp>
        <p:nvSpPr>
          <p:cNvPr id="182" name="Google Shape;182;p26"/>
          <p:cNvSpPr txBox="1">
            <a:spLocks noGrp="1"/>
          </p:cNvSpPr>
          <p:nvPr>
            <p:ph type="ctrTitle"/>
          </p:nvPr>
        </p:nvSpPr>
        <p:spPr>
          <a:xfrm>
            <a:off x="214255"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3" name="Google Shape;183;p26"/>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4" name="Google Shape;184;p26"/>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185" name="Google Shape;185;p26"/>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186" name="Google Shape;186;p26"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87" name="Google Shape;187;p26"/>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8"/>
        <p:cNvGrpSpPr/>
        <p:nvPr/>
      </p:nvGrpSpPr>
      <p:grpSpPr>
        <a:xfrm>
          <a:off x="0" y="0"/>
          <a:ext cx="0" cy="0"/>
          <a:chOff x="0" y="0"/>
          <a:chExt cx="0" cy="0"/>
        </a:xfrm>
      </p:grpSpPr>
      <p:sp>
        <p:nvSpPr>
          <p:cNvPr id="189" name="Google Shape;189;p27"/>
          <p:cNvSpPr>
            <a:spLocks noGrp="1"/>
          </p:cNvSpPr>
          <p:nvPr>
            <p:ph type="pic" idx="2"/>
          </p:nvPr>
        </p:nvSpPr>
        <p:spPr>
          <a:xfrm>
            <a:off x="0" y="0"/>
            <a:ext cx="9144000" cy="4735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0" name="Google Shape;190;p27"/>
          <p:cNvSpPr txBox="1">
            <a:spLocks noGrp="1"/>
          </p:cNvSpPr>
          <p:nvPr>
            <p:ph type="title"/>
          </p:nvPr>
        </p:nvSpPr>
        <p:spPr>
          <a:xfrm>
            <a:off x="220253" y="3401331"/>
            <a:ext cx="8229600" cy="857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1" name="Google Shape;191;p27"/>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27"/>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a:solidFill>
                  <a:srgbClr val="FFFFFF"/>
                </a:solidFill>
                <a:latin typeface="Arial"/>
                <a:ea typeface="Arial"/>
                <a:cs typeface="Arial"/>
                <a:sym typeface="Arial"/>
              </a:rPr>
              <a:t>11/30/2018</a:t>
            </a:r>
            <a:endParaRPr sz="700">
              <a:solidFill>
                <a:srgbClr val="FFFFFF"/>
              </a:solidFill>
              <a:latin typeface="Arial"/>
              <a:ea typeface="Arial"/>
              <a:cs typeface="Arial"/>
              <a:sym typeface="Arial"/>
            </a:endParaRPr>
          </a:p>
        </p:txBody>
      </p:sp>
      <p:sp>
        <p:nvSpPr>
          <p:cNvPr id="193" name="Google Shape;193;p27"/>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a:solidFill>
                  <a:srgbClr val="FFFFFF"/>
                </a:solidFill>
                <a:latin typeface="Arial"/>
                <a:ea typeface="Arial"/>
                <a:cs typeface="Arial"/>
                <a:sym typeface="Arial"/>
              </a:rPr>
              <a:t>‹#›</a:t>
            </a:fld>
            <a:endParaRPr sz="900" b="0">
              <a:solidFill>
                <a:srgbClr val="FFFFFF"/>
              </a:solidFill>
              <a:latin typeface="Arial"/>
              <a:ea typeface="Arial"/>
              <a:cs typeface="Arial"/>
              <a:sym typeface="Arial"/>
            </a:endParaRPr>
          </a:p>
        </p:txBody>
      </p:sp>
      <p:pic>
        <p:nvPicPr>
          <p:cNvPr id="194" name="Google Shape;194;p27"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195" name="Google Shape;195;p27"/>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a:solidFill>
                  <a:schemeClr val="lt1"/>
                </a:solidFill>
                <a:latin typeface="Arial"/>
                <a:ea typeface="Arial"/>
                <a:cs typeface="Arial"/>
                <a:sym typeface="Arial"/>
              </a:rPr>
              <a:t>{ INSERT TITLE HERE ]</a:t>
            </a:r>
            <a:endParaRPr sz="7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96"/>
        <p:cNvGrpSpPr/>
        <p:nvPr/>
      </p:nvGrpSpPr>
      <p:grpSpPr>
        <a:xfrm>
          <a:off x="0" y="0"/>
          <a:ext cx="0" cy="0"/>
          <a:chOff x="0" y="0"/>
          <a:chExt cx="0" cy="0"/>
        </a:xfrm>
      </p:grpSpPr>
      <p:sp>
        <p:nvSpPr>
          <p:cNvPr id="197" name="Google Shape;197;p28"/>
          <p:cNvSpPr/>
          <p:nvPr/>
        </p:nvSpPr>
        <p:spPr>
          <a:xfrm>
            <a:off x="0" y="0"/>
            <a:ext cx="9144000" cy="5143500"/>
          </a:xfrm>
          <a:prstGeom prst="rect">
            <a:avLst/>
          </a:prstGeom>
          <a:solidFill>
            <a:srgbClr val="54585A"/>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8" name="Google Shape;198;p28"/>
          <p:cNvPicPr preferRelativeResize="0"/>
          <p:nvPr/>
        </p:nvPicPr>
        <p:blipFill rotWithShape="1">
          <a:blip r:embed="rId2">
            <a:alphaModFix/>
          </a:blip>
          <a:srcRect r="6664"/>
          <a:stretch/>
        </p:blipFill>
        <p:spPr>
          <a:xfrm>
            <a:off x="3175" y="0"/>
            <a:ext cx="9143998" cy="5143500"/>
          </a:xfrm>
          <a:prstGeom prst="rect">
            <a:avLst/>
          </a:prstGeom>
          <a:noFill/>
          <a:ln>
            <a:noFill/>
          </a:ln>
        </p:spPr>
      </p:pic>
      <p:pic>
        <p:nvPicPr>
          <p:cNvPr id="199" name="Google Shape;199;p28" descr="C:\Users\gardel2\Desktop\PPT Template\Placed\RF0010-01 Rensselaer Large Logo-with Tagline RGB-White.png"/>
          <p:cNvPicPr preferRelativeResize="0"/>
          <p:nvPr/>
        </p:nvPicPr>
        <p:blipFill rotWithShape="1">
          <a:blip r:embed="rId3">
            <a:alphaModFix/>
          </a:blip>
          <a:srcRect/>
          <a:stretch/>
        </p:blipFill>
        <p:spPr>
          <a:xfrm>
            <a:off x="1575385" y="2025743"/>
            <a:ext cx="4499685" cy="109201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200"/>
        <p:cNvGrpSpPr/>
        <p:nvPr/>
      </p:nvGrpSpPr>
      <p:grpSpPr>
        <a:xfrm>
          <a:off x="0" y="0"/>
          <a:ext cx="0" cy="0"/>
          <a:chOff x="0" y="0"/>
          <a:chExt cx="0" cy="0"/>
        </a:xfrm>
      </p:grpSpPr>
      <p:sp>
        <p:nvSpPr>
          <p:cNvPr id="201" name="Google Shape;201;p29"/>
          <p:cNvSpPr/>
          <p:nvPr/>
        </p:nvSpPr>
        <p:spPr>
          <a:xfrm>
            <a:off x="0" y="0"/>
            <a:ext cx="9144000" cy="5143500"/>
          </a:xfrm>
          <a:prstGeom prst="rect">
            <a:avLst/>
          </a:prstGeom>
          <a:solidFill>
            <a:srgbClr val="D6001C"/>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2" name="Google Shape;202;p29" descr="C:\Users\gardel2\Desktop\PPT Template\Placed\RF0010-01 Rensselaer Large Logo-with Tagline RGB-White.png"/>
          <p:cNvPicPr preferRelativeResize="0"/>
          <p:nvPr/>
        </p:nvPicPr>
        <p:blipFill rotWithShape="1">
          <a:blip r:embed="rId2">
            <a:alphaModFix/>
          </a:blip>
          <a:srcRect/>
          <a:stretch/>
        </p:blipFill>
        <p:spPr>
          <a:xfrm>
            <a:off x="1575385" y="2025743"/>
            <a:ext cx="4499685" cy="109201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5" name="Google Shape;205;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6" name="Google Shape;20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22"/>
        <p:cNvGrpSpPr/>
        <p:nvPr/>
      </p:nvGrpSpPr>
      <p:grpSpPr>
        <a:xfrm>
          <a:off x="0" y="0"/>
          <a:ext cx="0" cy="0"/>
          <a:chOff x="0" y="0"/>
          <a:chExt cx="0" cy="0"/>
        </a:xfrm>
      </p:grpSpPr>
      <p:sp>
        <p:nvSpPr>
          <p:cNvPr id="23" name="Google Shape;23;p4"/>
          <p:cNvSpPr/>
          <p:nvPr/>
        </p:nvSpPr>
        <p:spPr>
          <a:xfrm>
            <a:off x="0" y="2371988"/>
            <a:ext cx="9144000" cy="2782200"/>
          </a:xfrm>
          <a:prstGeom prst="rect">
            <a:avLst/>
          </a:prstGeom>
          <a:solidFill>
            <a:srgbClr val="D600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4"/>
          <p:cNvSpPr txBox="1">
            <a:spLocks noGrp="1"/>
          </p:cNvSpPr>
          <p:nvPr>
            <p:ph type="ctrTitle"/>
          </p:nvPr>
        </p:nvSpPr>
        <p:spPr>
          <a:xfrm>
            <a:off x="216321" y="2857479"/>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ubTitle" idx="1"/>
          </p:nvPr>
        </p:nvSpPr>
        <p:spPr>
          <a:xfrm>
            <a:off x="241488" y="4168794"/>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pic>
        <p:nvPicPr>
          <p:cNvPr id="26" name="Google Shape;26;p4" descr="C:\Users\gardel2\Desktop\Brand Approval Reference\Rensselaer Logo Layered Files\RF0010-01 Rensselaer Large Logo\CMYK\PNGs\RF0010-01 Rensselaer Large Logo-with Tagline CMYK-TwoColor.png"/>
          <p:cNvPicPr preferRelativeResize="0"/>
          <p:nvPr/>
        </p:nvPicPr>
        <p:blipFill rotWithShape="1">
          <a:blip r:embed="rId2">
            <a:alphaModFix/>
          </a:blip>
          <a:srcRect/>
          <a:stretch/>
        </p:blipFill>
        <p:spPr>
          <a:xfrm>
            <a:off x="350837" y="584491"/>
            <a:ext cx="2738034" cy="664485"/>
          </a:xfrm>
          <a:prstGeom prst="rect">
            <a:avLst/>
          </a:prstGeom>
          <a:noFill/>
          <a:ln>
            <a:noFill/>
          </a:ln>
        </p:spPr>
      </p:pic>
      <p:cxnSp>
        <p:nvCxnSpPr>
          <p:cNvPr id="27" name="Google Shape;27;p4"/>
          <p:cNvCxnSpPr/>
          <p:nvPr/>
        </p:nvCxnSpPr>
        <p:spPr>
          <a:xfrm>
            <a:off x="3175" y="2333419"/>
            <a:ext cx="9144000" cy="0"/>
          </a:xfrm>
          <a:prstGeom prst="straightConnector1">
            <a:avLst/>
          </a:prstGeom>
          <a:noFill/>
          <a:ln w="9525" cap="flat" cmpd="sng">
            <a:solidFill>
              <a:srgbClr val="D6001C"/>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28"/>
        <p:cNvGrpSpPr/>
        <p:nvPr/>
      </p:nvGrpSpPr>
      <p:grpSpPr>
        <a:xfrm>
          <a:off x="0" y="0"/>
          <a:ext cx="0" cy="0"/>
          <a:chOff x="0" y="0"/>
          <a:chExt cx="0" cy="0"/>
        </a:xfrm>
      </p:grpSpPr>
      <p:pic>
        <p:nvPicPr>
          <p:cNvPr id="29" name="Google Shape;29;p5" descr="photo-1442406964439-e46ab8eff7c4.jpg"/>
          <p:cNvPicPr preferRelativeResize="0"/>
          <p:nvPr/>
        </p:nvPicPr>
        <p:blipFill rotWithShape="1">
          <a:blip r:embed="rId2">
            <a:alphaModFix/>
          </a:blip>
          <a:srcRect l="5462" r="5649"/>
          <a:stretch/>
        </p:blipFill>
        <p:spPr>
          <a:xfrm>
            <a:off x="-1" y="0"/>
            <a:ext cx="9144000" cy="5143501"/>
          </a:xfrm>
          <a:prstGeom prst="rect">
            <a:avLst/>
          </a:prstGeom>
          <a:noFill/>
          <a:ln>
            <a:noFill/>
          </a:ln>
        </p:spPr>
      </p:pic>
      <p:pic>
        <p:nvPicPr>
          <p:cNvPr id="30" name="Google Shape;30;p5" descr="C:\Users\gardel2\Desktop\PPT Template\Placed\RF0010-01 Rensselaer Large Logo RGB-White.png"/>
          <p:cNvPicPr preferRelativeResize="0"/>
          <p:nvPr/>
        </p:nvPicPr>
        <p:blipFill rotWithShape="1">
          <a:blip r:embed="rId3">
            <a:alphaModFix/>
          </a:blip>
          <a:srcRect/>
          <a:stretch/>
        </p:blipFill>
        <p:spPr>
          <a:xfrm>
            <a:off x="319664" y="4395174"/>
            <a:ext cx="2020275" cy="377238"/>
          </a:xfrm>
          <a:prstGeom prst="rect">
            <a:avLst/>
          </a:prstGeom>
          <a:noFill/>
          <a:ln>
            <a:noFill/>
          </a:ln>
        </p:spPr>
      </p:pic>
      <p:sp>
        <p:nvSpPr>
          <p:cNvPr id="31" name="Google Shape;31;p5"/>
          <p:cNvSpPr txBox="1">
            <a:spLocks noGrp="1"/>
          </p:cNvSpPr>
          <p:nvPr>
            <p:ph type="ctrTitle"/>
          </p:nvPr>
        </p:nvSpPr>
        <p:spPr>
          <a:xfrm>
            <a:off x="216321" y="2536600"/>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4800"/>
              <a:buFont typeface="Arial"/>
              <a:buNone/>
              <a:defRPr sz="4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5"/>
          <p:cNvSpPr txBox="1">
            <a:spLocks noGrp="1"/>
          </p:cNvSpPr>
          <p:nvPr>
            <p:ph type="subTitle" idx="1"/>
          </p:nvPr>
        </p:nvSpPr>
        <p:spPr>
          <a:xfrm>
            <a:off x="241488" y="3715788"/>
            <a:ext cx="8316000" cy="457200"/>
          </a:xfrm>
          <a:prstGeom prst="rect">
            <a:avLst/>
          </a:prstGeom>
          <a:noFill/>
          <a:ln>
            <a:noFill/>
          </a:ln>
        </p:spPr>
        <p:txBody>
          <a:bodyPr spcFirstLastPara="1" wrap="square" lIns="91425" tIns="45700" rIns="91425" bIns="45700" anchor="t" anchorCtr="0">
            <a:noAutofit/>
          </a:bodyPr>
          <a:lstStyle>
            <a:lvl1pPr marR="0" lvl="0" algn="l" rtl="0">
              <a:spcBef>
                <a:spcPts val="28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33"/>
        <p:cNvGrpSpPr/>
        <p:nvPr/>
      </p:nvGrpSpPr>
      <p:grpSpPr>
        <a:xfrm>
          <a:off x="0" y="0"/>
          <a:ext cx="0" cy="0"/>
          <a:chOff x="0" y="0"/>
          <a:chExt cx="0" cy="0"/>
        </a:xfrm>
      </p:grpSpPr>
      <p:sp>
        <p:nvSpPr>
          <p:cNvPr id="34" name="Google Shape;34;p6"/>
          <p:cNvSpPr>
            <a:spLocks noGrp="1"/>
          </p:cNvSpPr>
          <p:nvPr>
            <p:ph type="pic" idx="2"/>
          </p:nvPr>
        </p:nvSpPr>
        <p:spPr>
          <a:xfrm>
            <a:off x="4572000" y="596897"/>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 name="Google Shape;35;p6"/>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36" name="Google Shape;36;p6"/>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37" name="Google Shape;37;p6"/>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8" name="Google Shape;38;p6"/>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39" name="Google Shape;39;p6"/>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40" name="Google Shape;40;p6"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41" name="Google Shape;41;p6"/>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42" name="Google Shape;42;p6"/>
          <p:cNvSpPr txBox="1">
            <a:spLocks noGrp="1"/>
          </p:cNvSpPr>
          <p:nvPr>
            <p:ph type="body" idx="3"/>
          </p:nvPr>
        </p:nvSpPr>
        <p:spPr>
          <a:xfrm>
            <a:off x="224416" y="778091"/>
            <a:ext cx="62580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Photo">
  <p:cSld name="3_Photo">
    <p:spTree>
      <p:nvGrpSpPr>
        <p:cNvPr id="1" name="Shape 43"/>
        <p:cNvGrpSpPr/>
        <p:nvPr/>
      </p:nvGrpSpPr>
      <p:grpSpPr>
        <a:xfrm>
          <a:off x="0" y="0"/>
          <a:ext cx="0" cy="0"/>
          <a:chOff x="0" y="0"/>
          <a:chExt cx="0" cy="0"/>
        </a:xfrm>
      </p:grpSpPr>
      <p:sp>
        <p:nvSpPr>
          <p:cNvPr id="44" name="Google Shape;44;p7"/>
          <p:cNvSpPr>
            <a:spLocks noGrp="1"/>
          </p:cNvSpPr>
          <p:nvPr>
            <p:ph type="pic" idx="2"/>
          </p:nvPr>
        </p:nvSpPr>
        <p:spPr>
          <a:xfrm>
            <a:off x="-1" y="596897"/>
            <a:ext cx="4572000" cy="41382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 name="Google Shape;45;p7"/>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rgbClr val="DB091C"/>
              </a:buClr>
              <a:buSzPts val="1800"/>
              <a:buFont typeface="Noto Sans Symbols"/>
              <a:buChar char="▪"/>
              <a:defRPr sz="1800" b="0" i="0" u="none" strike="noStrike" cap="none">
                <a:solidFill>
                  <a:srgbClr val="5F6062"/>
                </a:solidFill>
                <a:latin typeface="Arial"/>
                <a:ea typeface="Arial"/>
                <a:cs typeface="Arial"/>
                <a:sym typeface="Arial"/>
              </a:defRPr>
            </a:lvl2pPr>
            <a:lvl3pPr marL="1371600" marR="0" lvl="2" indent="-317500" algn="l" rtl="0">
              <a:spcBef>
                <a:spcPts val="600"/>
              </a:spcBef>
              <a:spcAft>
                <a:spcPts val="0"/>
              </a:spcAft>
              <a:buClr>
                <a:srgbClr val="DB091C"/>
              </a:buClr>
              <a:buSzPts val="1400"/>
              <a:buFont typeface="Arial"/>
              <a:buChar char="−"/>
              <a:defRPr sz="1400" b="0" i="0" u="none" strike="noStrike" cap="none">
                <a:solidFill>
                  <a:srgbClr val="5F6062"/>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46" name="Google Shape;46;p7"/>
          <p:cNvCxnSpPr/>
          <p:nvPr/>
        </p:nvCxnSpPr>
        <p:spPr>
          <a:xfrm>
            <a:off x="0" y="596897"/>
            <a:ext cx="9144000" cy="0"/>
          </a:xfrm>
          <a:prstGeom prst="straightConnector1">
            <a:avLst/>
          </a:prstGeom>
          <a:noFill/>
          <a:ln w="9525" cap="flat" cmpd="sng">
            <a:solidFill>
              <a:srgbClr val="D6001C"/>
            </a:solidFill>
            <a:prstDash val="solid"/>
            <a:round/>
            <a:headEnd type="none" w="sm" len="sm"/>
            <a:tailEnd type="none" w="sm" len="sm"/>
          </a:ln>
        </p:spPr>
      </p:cxnSp>
      <p:sp>
        <p:nvSpPr>
          <p:cNvPr id="47" name="Google Shape;47;p7"/>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 name="Google Shape;48;p7"/>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49" name="Google Shape;49;p7"/>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50" name="Google Shape;50;p7"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51" name="Google Shape;51;p7"/>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52" name="Google Shape;52;p7"/>
          <p:cNvSpPr txBox="1">
            <a:spLocks noGrp="1"/>
          </p:cNvSpPr>
          <p:nvPr>
            <p:ph type="body" idx="3"/>
          </p:nvPr>
        </p:nvSpPr>
        <p:spPr>
          <a:xfrm>
            <a:off x="4815280" y="778091"/>
            <a:ext cx="3993900" cy="13716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D6001C"/>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D6001C"/>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Photo">
  <p:cSld name="2_Photo">
    <p:spTree>
      <p:nvGrpSpPr>
        <p:cNvPr id="1" name="Shape 53"/>
        <p:cNvGrpSpPr/>
        <p:nvPr/>
      </p:nvGrpSpPr>
      <p:grpSpPr>
        <a:xfrm>
          <a:off x="0" y="0"/>
          <a:ext cx="0" cy="0"/>
          <a:chOff x="0" y="0"/>
          <a:chExt cx="0" cy="0"/>
        </a:xfrm>
      </p:grpSpPr>
      <p:sp>
        <p:nvSpPr>
          <p:cNvPr id="54" name="Google Shape;54;p8"/>
          <p:cNvSpPr/>
          <p:nvPr/>
        </p:nvSpPr>
        <p:spPr>
          <a:xfrm>
            <a:off x="-1" y="0"/>
            <a:ext cx="9144000" cy="47928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8"/>
          <p:cNvSpPr txBox="1">
            <a:spLocks noGrp="1"/>
          </p:cNvSpPr>
          <p:nvPr>
            <p:ph type="body" idx="1"/>
          </p:nvPr>
        </p:nvSpPr>
        <p:spPr>
          <a:xfrm>
            <a:off x="224416" y="202609"/>
            <a:ext cx="8324700" cy="394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9EA2A2"/>
              </a:buClr>
              <a:buSzPts val="1800"/>
              <a:buFont typeface="Arial"/>
              <a:buNone/>
              <a:defRPr sz="1800" b="0" i="0" u="none" strike="noStrike" cap="none">
                <a:solidFill>
                  <a:srgbClr val="9EA2A2"/>
                </a:solidFill>
                <a:latin typeface="Arial"/>
                <a:ea typeface="Arial"/>
                <a:cs typeface="Arial"/>
                <a:sym typeface="Arial"/>
              </a:defRPr>
            </a:lvl1pPr>
            <a:lvl2pPr marL="914400" marR="0" lvl="1" indent="-342900" algn="l" rtl="0">
              <a:spcBef>
                <a:spcPts val="2000"/>
              </a:spcBef>
              <a:spcAft>
                <a:spcPts val="0"/>
              </a:spcAft>
              <a:buClr>
                <a:schemeClr val="lt1"/>
              </a:buClr>
              <a:buSzPts val="1800"/>
              <a:buFont typeface="Noto Sans Symbols"/>
              <a:buChar char="▪"/>
              <a:defRPr sz="1800" b="0" i="0" u="none" strike="noStrike" cap="none">
                <a:solidFill>
                  <a:schemeClr val="lt1"/>
                </a:solidFill>
                <a:latin typeface="Arial"/>
                <a:ea typeface="Arial"/>
                <a:cs typeface="Arial"/>
                <a:sym typeface="Arial"/>
              </a:defRPr>
            </a:lvl2pPr>
            <a:lvl3pPr marL="1371600" marR="0" lvl="2" indent="-317500" algn="l" rtl="0">
              <a:spcBef>
                <a:spcPts val="6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4pPr>
            <a:lvl5pPr marL="2286000" marR="0" lvl="4" indent="-355600" algn="l" rtl="0">
              <a:spcBef>
                <a:spcPts val="400"/>
              </a:spcBef>
              <a:spcAft>
                <a:spcPts val="0"/>
              </a:spcAft>
              <a:buClr>
                <a:srgbClr val="424242"/>
              </a:buClr>
              <a:buSzPts val="2000"/>
              <a:buFont typeface="Arial"/>
              <a:buChar char="»"/>
              <a:defRPr sz="2000" b="0" i="0" u="none" strike="noStrike" cap="none">
                <a:solidFill>
                  <a:srgbClr val="42424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56" name="Google Shape;56;p8"/>
          <p:cNvCxnSpPr/>
          <p:nvPr/>
        </p:nvCxnSpPr>
        <p:spPr>
          <a:xfrm>
            <a:off x="0" y="596897"/>
            <a:ext cx="9144000" cy="0"/>
          </a:xfrm>
          <a:prstGeom prst="straightConnector1">
            <a:avLst/>
          </a:prstGeom>
          <a:noFill/>
          <a:ln w="9525" cap="flat" cmpd="sng">
            <a:solidFill>
              <a:schemeClr val="lt1"/>
            </a:solidFill>
            <a:prstDash val="solid"/>
            <a:round/>
            <a:headEnd type="none" w="sm" len="sm"/>
            <a:tailEnd type="none" w="sm" len="sm"/>
          </a:ln>
        </p:spPr>
      </p:cxnSp>
      <p:sp>
        <p:nvSpPr>
          <p:cNvPr id="57" name="Google Shape;57;p8"/>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8" name="Google Shape;58;p8"/>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59" name="Google Shape;59;p8"/>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60" name="Google Shape;60;p8"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61" name="Google Shape;61;p8"/>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
        <p:nvSpPr>
          <p:cNvPr id="62" name="Google Shape;62;p8"/>
          <p:cNvSpPr txBox="1">
            <a:spLocks noGrp="1"/>
          </p:cNvSpPr>
          <p:nvPr>
            <p:ph type="body" idx="2"/>
          </p:nvPr>
        </p:nvSpPr>
        <p:spPr>
          <a:xfrm>
            <a:off x="223838" y="761831"/>
            <a:ext cx="5113200" cy="1426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2000"/>
              </a:spcBef>
              <a:spcAft>
                <a:spcPts val="0"/>
              </a:spcAft>
              <a:buClr>
                <a:srgbClr val="FFFFFF"/>
              </a:buClr>
              <a:buSzPts val="2800"/>
              <a:buFont typeface="Noto Sans Symbols"/>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600"/>
              </a:spcBef>
              <a:spcAft>
                <a:spcPts val="0"/>
              </a:spcAft>
              <a:buClr>
                <a:srgbClr val="FFFFFF"/>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486">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63"/>
        <p:cNvGrpSpPr/>
        <p:nvPr/>
      </p:nvGrpSpPr>
      <p:grpSpPr>
        <a:xfrm>
          <a:off x="0" y="0"/>
          <a:ext cx="0" cy="0"/>
          <a:chOff x="0" y="0"/>
          <a:chExt cx="0" cy="0"/>
        </a:xfrm>
      </p:grpSpPr>
      <p:cxnSp>
        <p:nvCxnSpPr>
          <p:cNvPr id="64" name="Google Shape;64;p9"/>
          <p:cNvCxnSpPr/>
          <p:nvPr/>
        </p:nvCxnSpPr>
        <p:spPr>
          <a:xfrm>
            <a:off x="-3924" y="2764934"/>
            <a:ext cx="9144000" cy="0"/>
          </a:xfrm>
          <a:prstGeom prst="straightConnector1">
            <a:avLst/>
          </a:prstGeom>
          <a:noFill/>
          <a:ln w="9525" cap="flat" cmpd="sng">
            <a:solidFill>
              <a:srgbClr val="D6001C"/>
            </a:solidFill>
            <a:prstDash val="solid"/>
            <a:round/>
            <a:headEnd type="none" w="sm" len="sm"/>
            <a:tailEnd type="none" w="sm" len="sm"/>
          </a:ln>
        </p:spPr>
      </p:cxnSp>
      <p:sp>
        <p:nvSpPr>
          <p:cNvPr id="65" name="Google Shape;65;p9"/>
          <p:cNvSpPr txBox="1"/>
          <p:nvPr/>
        </p:nvSpPr>
        <p:spPr>
          <a:xfrm>
            <a:off x="214255" y="840664"/>
            <a:ext cx="8316000" cy="5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54585A"/>
              </a:buClr>
              <a:buSzPts val="4800"/>
              <a:buFont typeface="Arial"/>
              <a:buNone/>
            </a:pPr>
            <a:r>
              <a:rPr lang="zh-CN" sz="4800" b="1" i="0" u="none" strike="noStrike" cap="none">
                <a:solidFill>
                  <a:srgbClr val="54585A"/>
                </a:solidFill>
                <a:latin typeface="Arial"/>
                <a:ea typeface="Arial"/>
                <a:cs typeface="Arial"/>
                <a:sym typeface="Arial"/>
              </a:rPr>
              <a:t>Divider Slide 1</a:t>
            </a:r>
            <a:br>
              <a:rPr lang="zh-CN" sz="4800" b="1" i="0" u="none" strike="noStrike" cap="none">
                <a:solidFill>
                  <a:srgbClr val="54585A"/>
                </a:solidFill>
                <a:latin typeface="Arial"/>
                <a:ea typeface="Arial"/>
                <a:cs typeface="Arial"/>
                <a:sym typeface="Arial"/>
              </a:rPr>
            </a:br>
            <a:r>
              <a:rPr lang="zh-CN" sz="4800" b="1" i="0" u="none" strike="noStrike" cap="none">
                <a:solidFill>
                  <a:srgbClr val="54585A"/>
                </a:solidFill>
                <a:latin typeface="Arial"/>
                <a:ea typeface="Arial"/>
                <a:cs typeface="Arial"/>
                <a:sym typeface="Arial"/>
              </a:rPr>
              <a:t>Two Lines Max</a:t>
            </a:r>
            <a:endParaRPr sz="4800" b="1" i="0" u="none" strike="noStrike" cap="none">
              <a:solidFill>
                <a:srgbClr val="54585A"/>
              </a:solidFill>
              <a:latin typeface="Arial"/>
              <a:ea typeface="Arial"/>
              <a:cs typeface="Arial"/>
              <a:sym typeface="Arial"/>
            </a:endParaRPr>
          </a:p>
        </p:txBody>
      </p:sp>
      <p:sp>
        <p:nvSpPr>
          <p:cNvPr id="66" name="Google Shape;66;p9"/>
          <p:cNvSpPr/>
          <p:nvPr/>
        </p:nvSpPr>
        <p:spPr>
          <a:xfrm>
            <a:off x="1" y="2803502"/>
            <a:ext cx="9144000" cy="23562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7" name="Google Shape;67;p9"/>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68" name="Google Shape;68;p9"/>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69" name="Google Shape;69;p9"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70" name="Google Shape;70;p9"/>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71"/>
        <p:cNvGrpSpPr/>
        <p:nvPr/>
      </p:nvGrpSpPr>
      <p:grpSpPr>
        <a:xfrm>
          <a:off x="0" y="0"/>
          <a:ext cx="0" cy="0"/>
          <a:chOff x="0" y="0"/>
          <a:chExt cx="0" cy="0"/>
        </a:xfrm>
      </p:grpSpPr>
      <p:sp>
        <p:nvSpPr>
          <p:cNvPr id="72" name="Google Shape;72;p10"/>
          <p:cNvSpPr/>
          <p:nvPr/>
        </p:nvSpPr>
        <p:spPr>
          <a:xfrm>
            <a:off x="0" y="1"/>
            <a:ext cx="9144000" cy="4779300"/>
          </a:xfrm>
          <a:prstGeom prst="rect">
            <a:avLst/>
          </a:prstGeom>
          <a:solidFill>
            <a:srgbClr val="5458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3" name="Google Shape;73;p10"/>
          <p:cNvSpPr txBox="1">
            <a:spLocks noGrp="1"/>
          </p:cNvSpPr>
          <p:nvPr>
            <p:ph type="ctrTitle"/>
          </p:nvPr>
        </p:nvSpPr>
        <p:spPr>
          <a:xfrm>
            <a:off x="214255" y="840664"/>
            <a:ext cx="8316000" cy="543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FFFFFF"/>
              </a:buClr>
              <a:buSzPts val="5000"/>
              <a:buFont typeface="Arial"/>
              <a:buNone/>
              <a:defRPr sz="50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0"/>
          <p:cNvSpPr/>
          <p:nvPr/>
        </p:nvSpPr>
        <p:spPr>
          <a:xfrm>
            <a:off x="-1" y="4735116"/>
            <a:ext cx="9144000" cy="424500"/>
          </a:xfrm>
          <a:prstGeom prst="rect">
            <a:avLst/>
          </a:prstGeom>
          <a:solidFill>
            <a:srgbClr val="DB091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5" name="Google Shape;75;p10"/>
          <p:cNvSpPr txBox="1"/>
          <p:nvPr/>
        </p:nvSpPr>
        <p:spPr>
          <a:xfrm>
            <a:off x="6756400" y="4957840"/>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700" b="0" i="0" u="none" strike="noStrike" cap="none">
                <a:solidFill>
                  <a:srgbClr val="FFFFFF"/>
                </a:solidFill>
                <a:latin typeface="Arial"/>
                <a:ea typeface="Arial"/>
                <a:cs typeface="Arial"/>
                <a:sym typeface="Arial"/>
              </a:rPr>
              <a:t>11/30/2018</a:t>
            </a:r>
            <a:endParaRPr sz="700" b="0" i="0" u="none" strike="noStrike" cap="none">
              <a:solidFill>
                <a:srgbClr val="FFFFFF"/>
              </a:solidFill>
              <a:latin typeface="Arial"/>
              <a:ea typeface="Arial"/>
              <a:cs typeface="Arial"/>
              <a:sym typeface="Arial"/>
            </a:endParaRPr>
          </a:p>
        </p:txBody>
      </p:sp>
      <p:sp>
        <p:nvSpPr>
          <p:cNvPr id="76" name="Google Shape;76;p10"/>
          <p:cNvSpPr txBox="1"/>
          <p:nvPr/>
        </p:nvSpPr>
        <p:spPr>
          <a:xfrm>
            <a:off x="6756400" y="4792905"/>
            <a:ext cx="2133600" cy="93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zh-CN" sz="900" b="0" i="0" u="none" strike="noStrike" cap="none">
                <a:solidFill>
                  <a:srgbClr val="FFFFFF"/>
                </a:solidFill>
                <a:latin typeface="Arial"/>
                <a:ea typeface="Arial"/>
                <a:cs typeface="Arial"/>
                <a:sym typeface="Arial"/>
              </a:rPr>
              <a:t>‹#›</a:t>
            </a:fld>
            <a:endParaRPr sz="900" b="0" i="0" u="none" strike="noStrike" cap="none">
              <a:solidFill>
                <a:srgbClr val="FFFFFF"/>
              </a:solidFill>
              <a:latin typeface="Arial"/>
              <a:ea typeface="Arial"/>
              <a:cs typeface="Arial"/>
              <a:sym typeface="Arial"/>
            </a:endParaRPr>
          </a:p>
        </p:txBody>
      </p:sp>
      <p:pic>
        <p:nvPicPr>
          <p:cNvPr id="77" name="Google Shape;77;p10" descr="C:\Users\gardel2\Desktop\Brand Approval Reference\RF0010 Rensselaer Logos\RF0010-02 Rensselaer Small Logo\RGB\PNGs\RF0010-02 RPI Small Logo RGB-White.png"/>
          <p:cNvPicPr preferRelativeResize="0"/>
          <p:nvPr/>
        </p:nvPicPr>
        <p:blipFill rotWithShape="1">
          <a:blip r:embed="rId2">
            <a:alphaModFix/>
          </a:blip>
          <a:srcRect/>
          <a:stretch/>
        </p:blipFill>
        <p:spPr>
          <a:xfrm>
            <a:off x="320675" y="4832215"/>
            <a:ext cx="1231106" cy="230307"/>
          </a:xfrm>
          <a:prstGeom prst="rect">
            <a:avLst/>
          </a:prstGeom>
          <a:noFill/>
          <a:ln>
            <a:noFill/>
          </a:ln>
        </p:spPr>
      </p:pic>
      <p:sp>
        <p:nvSpPr>
          <p:cNvPr id="78" name="Google Shape;78;p10"/>
          <p:cNvSpPr txBox="1"/>
          <p:nvPr/>
        </p:nvSpPr>
        <p:spPr>
          <a:xfrm>
            <a:off x="2764603" y="4957839"/>
            <a:ext cx="3632100" cy="312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700" b="0" i="0" u="none" strike="noStrike" cap="none">
                <a:solidFill>
                  <a:schemeClr val="lt1"/>
                </a:solidFill>
                <a:latin typeface="Arial"/>
                <a:ea typeface="Arial"/>
                <a:cs typeface="Arial"/>
                <a:sym typeface="Arial"/>
              </a:rPr>
              <a:t>{ INSERT TITLE HERE ]</a:t>
            </a: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ctrTitle"/>
          </p:nvPr>
        </p:nvSpPr>
        <p:spPr>
          <a:xfrm>
            <a:off x="224746" y="2874329"/>
            <a:ext cx="9083846" cy="5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CN" sz="4000" dirty="0">
                <a:solidFill>
                  <a:schemeClr val="lt1"/>
                </a:solidFill>
              </a:rPr>
              <a:t>Mortgage Loan Clustering Project</a:t>
            </a:r>
            <a:endParaRPr sz="4000" dirty="0">
              <a:solidFill>
                <a:schemeClr val="lt1"/>
              </a:solidFill>
            </a:endParaRPr>
          </a:p>
          <a:p>
            <a:pPr marL="0" lvl="0" indent="0" algn="l" rtl="0">
              <a:spcBef>
                <a:spcPts val="0"/>
              </a:spcBef>
              <a:spcAft>
                <a:spcPts val="0"/>
              </a:spcAft>
              <a:buNone/>
            </a:pPr>
            <a:endParaRPr dirty="0"/>
          </a:p>
        </p:txBody>
      </p:sp>
      <p:sp>
        <p:nvSpPr>
          <p:cNvPr id="212" name="Google Shape;212;p31"/>
          <p:cNvSpPr txBox="1">
            <a:spLocks noGrp="1"/>
          </p:cNvSpPr>
          <p:nvPr>
            <p:ph type="subTitle" idx="1"/>
          </p:nvPr>
        </p:nvSpPr>
        <p:spPr>
          <a:xfrm>
            <a:off x="266788" y="4084469"/>
            <a:ext cx="8316000" cy="457200"/>
          </a:xfrm>
          <a:prstGeom prst="rect">
            <a:avLst/>
          </a:prstGeom>
        </p:spPr>
        <p:txBody>
          <a:bodyPr spcFirstLastPara="1" wrap="square" lIns="91425" tIns="45700" rIns="91425" bIns="45700" anchor="t" anchorCtr="0">
            <a:noAutofit/>
          </a:bodyPr>
          <a:lstStyle/>
          <a:p>
            <a:pPr marL="0" lvl="0" indent="0" algn="l" rtl="0">
              <a:spcBef>
                <a:spcPts val="280"/>
              </a:spcBef>
              <a:spcAft>
                <a:spcPts val="0"/>
              </a:spcAft>
              <a:buClr>
                <a:schemeClr val="dk1"/>
              </a:buClr>
              <a:buSzPts val="1100"/>
              <a:buFont typeface="Arial"/>
              <a:buNone/>
            </a:pPr>
            <a:r>
              <a:rPr lang="zh-CN" sz="2000">
                <a:solidFill>
                  <a:schemeClr val="lt1"/>
                </a:solidFill>
              </a:rPr>
              <a:t>Baiting Gai, Jiatian Xie, Ziyi Zhang</a:t>
            </a:r>
            <a:endParaRPr sz="2000">
              <a:solidFill>
                <a:schemeClr val="lt1"/>
              </a:solidFill>
            </a:endParaRPr>
          </a:p>
          <a:p>
            <a:pPr marL="0" lvl="0" indent="0" algn="l" rtl="0">
              <a:spcBef>
                <a:spcPts val="280"/>
              </a:spcBef>
              <a:spcAft>
                <a:spcPts val="0"/>
              </a:spcAft>
              <a:buNone/>
            </a:pPr>
            <a:endParaRPr/>
          </a:p>
        </p:txBody>
      </p:sp>
      <p:pic>
        <p:nvPicPr>
          <p:cNvPr id="2" name="Audio 1">
            <a:hlinkClick r:id="" action="ppaction://media"/>
            <a:extLst>
              <a:ext uri="{FF2B5EF4-FFF2-40B4-BE49-F238E27FC236}">
                <a16:creationId xmlns:a16="http://schemas.microsoft.com/office/drawing/2014/main" id="{30A5EA3A-DAF6-9748-9F5D-0186F033D2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58"/>
    </mc:Choice>
    <mc:Fallback>
      <p:transition spd="slow" advTm="12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11700" y="786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Demension Reduction</a:t>
            </a:r>
            <a:endParaRPr sz="2400" b="1"/>
          </a:p>
        </p:txBody>
      </p:sp>
      <p:sp>
        <p:nvSpPr>
          <p:cNvPr id="270" name="Google Shape;270;p40"/>
          <p:cNvSpPr txBox="1">
            <a:spLocks noGrp="1"/>
          </p:cNvSpPr>
          <p:nvPr>
            <p:ph type="body" idx="1"/>
          </p:nvPr>
        </p:nvSpPr>
        <p:spPr>
          <a:xfrm>
            <a:off x="6049650" y="1481200"/>
            <a:ext cx="2844900" cy="1371600"/>
          </a:xfrm>
          <a:prstGeom prst="rect">
            <a:avLst/>
          </a:prstGeom>
        </p:spPr>
        <p:txBody>
          <a:bodyPr spcFirstLastPara="1" wrap="square" lIns="91425" tIns="45700" rIns="91425" bIns="45700" anchor="t" anchorCtr="0">
            <a:noAutofit/>
          </a:bodyPr>
          <a:lstStyle/>
          <a:p>
            <a:pPr marL="457200" lvl="0" indent="-330200" algn="l" rtl="0">
              <a:spcBef>
                <a:spcPts val="640"/>
              </a:spcBef>
              <a:spcAft>
                <a:spcPts val="0"/>
              </a:spcAft>
              <a:buSzPts val="1600"/>
              <a:buChar char="•"/>
            </a:pPr>
            <a:r>
              <a:rPr lang="zh-CN" sz="1600" dirty="0"/>
              <a:t>Method: PCA</a:t>
            </a:r>
            <a:endParaRPr sz="1600" dirty="0"/>
          </a:p>
          <a:p>
            <a:pPr marL="457200" lvl="0" indent="-330200" algn="l" rtl="0">
              <a:spcBef>
                <a:spcPts val="0"/>
              </a:spcBef>
              <a:spcAft>
                <a:spcPts val="0"/>
              </a:spcAft>
              <a:buSzPts val="1600"/>
              <a:buChar char="•"/>
            </a:pPr>
            <a:r>
              <a:rPr lang="zh-CN" sz="1600" dirty="0"/>
              <a:t>Reduce </a:t>
            </a:r>
            <a:r>
              <a:rPr lang="en-US" altLang="zh-CN" sz="1600" dirty="0"/>
              <a:t>31</a:t>
            </a:r>
            <a:r>
              <a:rPr lang="zh-CN" sz="1600" dirty="0"/>
              <a:t> variables into 7 componets</a:t>
            </a:r>
            <a:endParaRPr sz="1600" dirty="0"/>
          </a:p>
          <a:p>
            <a:pPr marL="457200" lvl="0" indent="-330200" algn="l" rtl="0">
              <a:spcBef>
                <a:spcPts val="0"/>
              </a:spcBef>
              <a:spcAft>
                <a:spcPts val="0"/>
              </a:spcAft>
              <a:buSzPts val="1600"/>
              <a:buChar char="•"/>
            </a:pPr>
            <a:r>
              <a:rPr lang="zh-CN" sz="1600" dirty="0"/>
              <a:t>Explain 81% of the data</a:t>
            </a:r>
            <a:endParaRPr sz="1600" dirty="0"/>
          </a:p>
          <a:p>
            <a:pPr marL="457200" lvl="0" indent="-330200" algn="l" rtl="0">
              <a:spcBef>
                <a:spcPts val="0"/>
              </a:spcBef>
              <a:spcAft>
                <a:spcPts val="0"/>
              </a:spcAft>
              <a:buSzPts val="1600"/>
              <a:buChar char="•"/>
            </a:pPr>
            <a:r>
              <a:rPr lang="zh-CN" sz="1600" dirty="0"/>
              <a:t>Each component represents one feature</a:t>
            </a:r>
            <a:endParaRPr sz="1600" dirty="0"/>
          </a:p>
        </p:txBody>
      </p:sp>
      <p:pic>
        <p:nvPicPr>
          <p:cNvPr id="271" name="Google Shape;271;p40"/>
          <p:cNvPicPr preferRelativeResize="0"/>
          <p:nvPr/>
        </p:nvPicPr>
        <p:blipFill>
          <a:blip r:embed="rId5">
            <a:alphaModFix/>
          </a:blip>
          <a:stretch>
            <a:fillRect/>
          </a:stretch>
        </p:blipFill>
        <p:spPr>
          <a:xfrm>
            <a:off x="363350" y="646087"/>
            <a:ext cx="5686300" cy="3851325"/>
          </a:xfrm>
          <a:prstGeom prst="rect">
            <a:avLst/>
          </a:prstGeom>
          <a:noFill/>
          <a:ln>
            <a:noFill/>
          </a:ln>
        </p:spPr>
      </p:pic>
      <p:pic>
        <p:nvPicPr>
          <p:cNvPr id="2" name="Audio 1">
            <a:hlinkClick r:id="" action="ppaction://media"/>
            <a:extLst>
              <a:ext uri="{FF2B5EF4-FFF2-40B4-BE49-F238E27FC236}">
                <a16:creationId xmlns:a16="http://schemas.microsoft.com/office/drawing/2014/main" id="{80E58E0F-9FEE-B74F-9E50-B6D4D65C00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107"/>
    </mc:Choice>
    <mc:Fallback>
      <p:transition spd="slow" advTm="27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311700" y="379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PCA Analysis</a:t>
            </a:r>
            <a:endParaRPr sz="2400" b="1"/>
          </a:p>
        </p:txBody>
      </p:sp>
      <p:sp>
        <p:nvSpPr>
          <p:cNvPr id="277" name="Google Shape;277;p41"/>
          <p:cNvSpPr txBox="1">
            <a:spLocks noGrp="1"/>
          </p:cNvSpPr>
          <p:nvPr>
            <p:ph type="body" idx="1"/>
          </p:nvPr>
        </p:nvSpPr>
        <p:spPr>
          <a:xfrm>
            <a:off x="4313900" y="1200150"/>
            <a:ext cx="4329000" cy="3091800"/>
          </a:xfrm>
          <a:prstGeom prst="rect">
            <a:avLst/>
          </a:prstGeom>
          <a:solidFill>
            <a:srgbClr val="FFFFFF"/>
          </a:solidFill>
        </p:spPr>
        <p:txBody>
          <a:bodyPr spcFirstLastPara="1" wrap="square" lIns="91425" tIns="45700" rIns="91425" bIns="45700" anchor="t" anchorCtr="0">
            <a:noAutofit/>
          </a:bodyPr>
          <a:lstStyle/>
          <a:p>
            <a:pPr marL="457200" lvl="0" indent="-330200" algn="l" rtl="0">
              <a:spcBef>
                <a:spcPts val="640"/>
              </a:spcBef>
              <a:spcAft>
                <a:spcPts val="0"/>
              </a:spcAft>
              <a:buSzPts val="1600"/>
              <a:buChar char="•"/>
            </a:pPr>
            <a:r>
              <a:rPr lang="zh-CN" sz="1600"/>
              <a:t>component1: Loan Term</a:t>
            </a:r>
            <a:endParaRPr sz="1600"/>
          </a:p>
          <a:p>
            <a:pPr marL="457200" lvl="0" indent="-330200" algn="l" rtl="0">
              <a:spcBef>
                <a:spcPts val="0"/>
              </a:spcBef>
              <a:spcAft>
                <a:spcPts val="0"/>
              </a:spcAft>
              <a:buSzPts val="1600"/>
              <a:buChar char="•"/>
            </a:pPr>
            <a:r>
              <a:rPr lang="zh-CN" sz="1600"/>
              <a:t>component2: Loan Interest Rate</a:t>
            </a:r>
            <a:endParaRPr sz="1600"/>
          </a:p>
          <a:p>
            <a:pPr marL="457200" lvl="0" indent="-330200" algn="l" rtl="0">
              <a:spcBef>
                <a:spcPts val="0"/>
              </a:spcBef>
              <a:spcAft>
                <a:spcPts val="0"/>
              </a:spcAft>
              <a:buSzPts val="1600"/>
              <a:buChar char="•"/>
            </a:pPr>
            <a:r>
              <a:rPr lang="zh-CN" sz="1600"/>
              <a:t>component3: OLTV</a:t>
            </a:r>
            <a:endParaRPr sz="1600"/>
          </a:p>
          <a:p>
            <a:pPr marL="457200" lvl="0" indent="-330200" algn="l" rtl="0">
              <a:spcBef>
                <a:spcPts val="0"/>
              </a:spcBef>
              <a:spcAft>
                <a:spcPts val="0"/>
              </a:spcAft>
              <a:buSzPts val="1600"/>
              <a:buChar char="•"/>
            </a:pPr>
            <a:r>
              <a:rPr lang="zh-CN" sz="1600"/>
              <a:t>component4: Credit Score</a:t>
            </a:r>
            <a:endParaRPr sz="1600"/>
          </a:p>
          <a:p>
            <a:pPr marL="457200" lvl="0" indent="-330200" algn="l" rtl="0">
              <a:spcBef>
                <a:spcPts val="0"/>
              </a:spcBef>
              <a:spcAft>
                <a:spcPts val="0"/>
              </a:spcAft>
              <a:buSzPts val="1600"/>
              <a:buChar char="•"/>
            </a:pPr>
            <a:r>
              <a:rPr lang="zh-CN" sz="1600"/>
              <a:t>component5: Number of Borrowers</a:t>
            </a:r>
            <a:endParaRPr sz="1600"/>
          </a:p>
          <a:p>
            <a:pPr marL="457200" lvl="0" indent="-330200" algn="l" rtl="0">
              <a:spcBef>
                <a:spcPts val="0"/>
              </a:spcBef>
              <a:spcAft>
                <a:spcPts val="0"/>
              </a:spcAft>
              <a:buSzPts val="1600"/>
              <a:buChar char="•"/>
            </a:pPr>
            <a:r>
              <a:rPr lang="zh-CN" sz="1600"/>
              <a:t>component6: Number of Property Units</a:t>
            </a:r>
            <a:endParaRPr sz="1600"/>
          </a:p>
          <a:p>
            <a:pPr marL="457200" lvl="0" indent="-330200" algn="l" rtl="0">
              <a:spcBef>
                <a:spcPts val="0"/>
              </a:spcBef>
              <a:spcAft>
                <a:spcPts val="0"/>
              </a:spcAft>
              <a:buSzPts val="1600"/>
              <a:buChar char="•"/>
            </a:pPr>
            <a:r>
              <a:rPr lang="zh-CN" sz="1600"/>
              <a:t>component7: First Payment Month</a:t>
            </a:r>
            <a:endParaRPr sz="1600"/>
          </a:p>
          <a:p>
            <a:pPr marL="457200" lvl="0" indent="-330200" algn="l" rtl="0">
              <a:spcBef>
                <a:spcPts val="0"/>
              </a:spcBef>
              <a:spcAft>
                <a:spcPts val="0"/>
              </a:spcAft>
              <a:buClr>
                <a:srgbClr val="FFFFFF"/>
              </a:buClr>
              <a:buSzPts val="1600"/>
              <a:buChar char="•"/>
            </a:pPr>
            <a:r>
              <a:rPr lang="zh-CN" sz="1600">
                <a:solidFill>
                  <a:srgbClr val="FFFFFF"/>
                </a:solidFill>
              </a:rPr>
              <a:t>component8: Loan Age</a:t>
            </a:r>
            <a:endParaRPr sz="1600">
              <a:solidFill>
                <a:srgbClr val="FFFFFF"/>
              </a:solidFill>
            </a:endParaRPr>
          </a:p>
          <a:p>
            <a:pPr marL="457200" lvl="0" indent="-330200" algn="l" rtl="0">
              <a:spcBef>
                <a:spcPts val="0"/>
              </a:spcBef>
              <a:spcAft>
                <a:spcPts val="0"/>
              </a:spcAft>
              <a:buClr>
                <a:srgbClr val="FFFFFF"/>
              </a:buClr>
              <a:buSzPts val="1600"/>
              <a:buChar char="•"/>
            </a:pPr>
            <a:r>
              <a:rPr lang="zh-CN" sz="1600">
                <a:solidFill>
                  <a:srgbClr val="FFFFFF"/>
                </a:solidFill>
              </a:rPr>
              <a:t>component9: DTI (-)</a:t>
            </a:r>
            <a:endParaRPr sz="1600">
              <a:solidFill>
                <a:srgbClr val="FFFFFF"/>
              </a:solidFill>
            </a:endParaRPr>
          </a:p>
          <a:p>
            <a:pPr marL="457200" lvl="0" indent="-330200" algn="l" rtl="0">
              <a:spcBef>
                <a:spcPts val="0"/>
              </a:spcBef>
              <a:spcAft>
                <a:spcPts val="0"/>
              </a:spcAft>
              <a:buClr>
                <a:srgbClr val="FFFFFF"/>
              </a:buClr>
              <a:buSzPts val="1600"/>
              <a:buChar char="•"/>
            </a:pPr>
            <a:r>
              <a:rPr lang="zh-CN" sz="1600">
                <a:solidFill>
                  <a:srgbClr val="FFFFFF"/>
                </a:solidFill>
              </a:rPr>
              <a:t>component10: Original Loan Amount</a:t>
            </a:r>
            <a:endParaRPr sz="1600">
              <a:solidFill>
                <a:srgbClr val="FFFFFF"/>
              </a:solidFill>
            </a:endParaRPr>
          </a:p>
        </p:txBody>
      </p:sp>
      <p:pic>
        <p:nvPicPr>
          <p:cNvPr id="278" name="Google Shape;278;p41"/>
          <p:cNvPicPr preferRelativeResize="0"/>
          <p:nvPr/>
        </p:nvPicPr>
        <p:blipFill>
          <a:blip r:embed="rId5">
            <a:alphaModFix/>
          </a:blip>
          <a:stretch>
            <a:fillRect/>
          </a:stretch>
        </p:blipFill>
        <p:spPr>
          <a:xfrm>
            <a:off x="523800" y="739200"/>
            <a:ext cx="3670801" cy="3665099"/>
          </a:xfrm>
          <a:prstGeom prst="rect">
            <a:avLst/>
          </a:prstGeom>
          <a:noFill/>
          <a:ln>
            <a:noFill/>
          </a:ln>
        </p:spPr>
      </p:pic>
      <p:pic>
        <p:nvPicPr>
          <p:cNvPr id="3" name="Audio 2">
            <a:hlinkClick r:id="" action="ppaction://media"/>
            <a:extLst>
              <a:ext uri="{FF2B5EF4-FFF2-40B4-BE49-F238E27FC236}">
                <a16:creationId xmlns:a16="http://schemas.microsoft.com/office/drawing/2014/main" id="{2CC576AC-219A-344C-A8CF-F0BBD64FFC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349"/>
    </mc:Choice>
    <mc:Fallback>
      <p:transition spd="slow" advTm="5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311700" y="116175"/>
            <a:ext cx="8520600" cy="42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Modeling Analysis Method</a:t>
            </a:r>
            <a:endParaRPr sz="2400" b="1"/>
          </a:p>
        </p:txBody>
      </p:sp>
      <p:sp>
        <p:nvSpPr>
          <p:cNvPr id="284" name="Google Shape;284;p42"/>
          <p:cNvSpPr txBox="1">
            <a:spLocks noGrp="1"/>
          </p:cNvSpPr>
          <p:nvPr>
            <p:ph type="body" idx="1"/>
          </p:nvPr>
        </p:nvSpPr>
        <p:spPr>
          <a:xfrm>
            <a:off x="224425" y="778100"/>
            <a:ext cx="7364400" cy="38511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Clr>
                <a:srgbClr val="000000"/>
              </a:buClr>
              <a:buSzPts val="1800"/>
              <a:buChar char="•"/>
            </a:pPr>
            <a:r>
              <a:rPr lang="zh-CN" sz="1800">
                <a:solidFill>
                  <a:srgbClr val="000000"/>
                </a:solidFill>
              </a:rPr>
              <a:t>Step 1: use the PCA transformed data (10 components)</a:t>
            </a:r>
            <a:endParaRPr sz="1800">
              <a:solidFill>
                <a:srgbClr val="000000"/>
              </a:solidFill>
            </a:endParaRPr>
          </a:p>
          <a:p>
            <a:pPr marL="457200" lvl="0" indent="-342900" algn="l" rtl="0">
              <a:spcBef>
                <a:spcPts val="1000"/>
              </a:spcBef>
              <a:spcAft>
                <a:spcPts val="0"/>
              </a:spcAft>
              <a:buClr>
                <a:srgbClr val="000000"/>
              </a:buClr>
              <a:buSzPts val="1800"/>
              <a:buChar char="•"/>
            </a:pPr>
            <a:r>
              <a:rPr lang="zh-CN" sz="1800">
                <a:solidFill>
                  <a:srgbClr val="000000"/>
                </a:solidFill>
              </a:rPr>
              <a:t>Step 2: build the models </a:t>
            </a:r>
            <a:endParaRPr sz="1800">
              <a:solidFill>
                <a:srgbClr val="000000"/>
              </a:solidFill>
            </a:endParaRPr>
          </a:p>
          <a:p>
            <a:pPr marL="914400" lvl="1" indent="-342900" algn="l" rtl="0">
              <a:spcBef>
                <a:spcPts val="1000"/>
              </a:spcBef>
              <a:spcAft>
                <a:spcPts val="0"/>
              </a:spcAft>
              <a:buClr>
                <a:srgbClr val="000000"/>
              </a:buClr>
              <a:buSzPts val="1800"/>
              <a:buChar char="▪"/>
            </a:pPr>
            <a:r>
              <a:rPr lang="zh-CN" sz="1800">
                <a:solidFill>
                  <a:srgbClr val="000000"/>
                </a:solidFill>
              </a:rPr>
              <a:t>K-Means, K-Medoids, DBSCAN, Mean-shift, GMM</a:t>
            </a:r>
            <a:endParaRPr sz="1800">
              <a:solidFill>
                <a:srgbClr val="000000"/>
              </a:solidFill>
            </a:endParaRPr>
          </a:p>
          <a:p>
            <a:pPr marL="457200" lvl="0" indent="-342900" algn="l" rtl="0">
              <a:spcBef>
                <a:spcPts val="1000"/>
              </a:spcBef>
              <a:spcAft>
                <a:spcPts val="0"/>
              </a:spcAft>
              <a:buClr>
                <a:srgbClr val="000000"/>
              </a:buClr>
              <a:buSzPts val="1800"/>
              <a:buChar char="•"/>
            </a:pPr>
            <a:r>
              <a:rPr lang="zh-CN" sz="1800">
                <a:solidFill>
                  <a:srgbClr val="000000"/>
                </a:solidFill>
              </a:rPr>
              <a:t>Step 3: cluster visualization</a:t>
            </a:r>
            <a:endParaRPr sz="1800">
              <a:solidFill>
                <a:srgbClr val="000000"/>
              </a:solidFill>
            </a:endParaRPr>
          </a:p>
          <a:p>
            <a:pPr marL="457200" lvl="0" indent="-342900" algn="l" rtl="0">
              <a:spcBef>
                <a:spcPts val="1000"/>
              </a:spcBef>
              <a:spcAft>
                <a:spcPts val="0"/>
              </a:spcAft>
              <a:buClr>
                <a:srgbClr val="000000"/>
              </a:buClr>
              <a:buSzPts val="1800"/>
              <a:buChar char="•"/>
            </a:pPr>
            <a:r>
              <a:rPr lang="zh-CN" sz="1800">
                <a:solidFill>
                  <a:srgbClr val="000000"/>
                </a:solidFill>
              </a:rPr>
              <a:t>Step 4: compare models</a:t>
            </a:r>
            <a:endParaRPr sz="1800">
              <a:solidFill>
                <a:srgbClr val="000000"/>
              </a:solidFill>
            </a:endParaRPr>
          </a:p>
          <a:p>
            <a:pPr marL="457200" lvl="0" indent="-342900" algn="l" rtl="0">
              <a:spcBef>
                <a:spcPts val="1000"/>
              </a:spcBef>
              <a:spcAft>
                <a:spcPts val="0"/>
              </a:spcAft>
              <a:buClr>
                <a:srgbClr val="000000"/>
              </a:buClr>
              <a:buSzPts val="1800"/>
              <a:buChar char="•"/>
            </a:pPr>
            <a:r>
              <a:rPr lang="zh-CN" sz="1800">
                <a:solidFill>
                  <a:srgbClr val="000000"/>
                </a:solidFill>
              </a:rPr>
              <a:t>Step 5: cluster analysis (based on the best model)</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311700" y="1161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K-Means</a:t>
            </a:r>
            <a:endParaRPr sz="2400" b="1"/>
          </a:p>
        </p:txBody>
      </p:sp>
      <p:sp>
        <p:nvSpPr>
          <p:cNvPr id="290" name="Google Shape;290;p43"/>
          <p:cNvSpPr txBox="1"/>
          <p:nvPr/>
        </p:nvSpPr>
        <p:spPr>
          <a:xfrm>
            <a:off x="478950" y="688875"/>
            <a:ext cx="8186100" cy="789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zh-CN" sz="1600">
                <a:solidFill>
                  <a:schemeClr val="dk1"/>
                </a:solidFill>
                <a:highlight>
                  <a:srgbClr val="FFFFFF"/>
                </a:highlight>
              </a:rPr>
              <a:t>Use distance-based measurements to determine the similarity between data points</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zh-CN" sz="1600">
                <a:solidFill>
                  <a:schemeClr val="dk1"/>
                </a:solidFill>
                <a:highlight>
                  <a:srgbClr val="FFFFFF"/>
                </a:highlight>
              </a:rPr>
              <a:t>Minimize the total squared error from a central position in each cluster</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zh-CN" sz="1600">
                <a:solidFill>
                  <a:schemeClr val="dk1"/>
                </a:solidFill>
                <a:highlight>
                  <a:srgbClr val="FFFFFF"/>
                </a:highlight>
              </a:rPr>
              <a:t>5 clusters</a:t>
            </a:r>
            <a:endParaRPr sz="1600">
              <a:solidFill>
                <a:schemeClr val="dk1"/>
              </a:solidFill>
              <a:highlight>
                <a:srgbClr val="FFFFFF"/>
              </a:highlight>
            </a:endParaRPr>
          </a:p>
          <a:p>
            <a:pPr marL="457200" lvl="0" indent="-330200" algn="l" rtl="0">
              <a:spcBef>
                <a:spcPts val="0"/>
              </a:spcBef>
              <a:spcAft>
                <a:spcPts val="0"/>
              </a:spcAft>
              <a:buClr>
                <a:schemeClr val="dk1"/>
              </a:buClr>
              <a:buSzPts val="1600"/>
              <a:buChar char="●"/>
            </a:pPr>
            <a:r>
              <a:rPr lang="zh-CN" sz="1600">
                <a:solidFill>
                  <a:schemeClr val="dk1"/>
                </a:solidFill>
                <a:highlight>
                  <a:srgbClr val="FFFFFF"/>
                </a:highlight>
              </a:rPr>
              <a:t>Standardize the data to have a mean of zero and a standard deviation </a:t>
            </a:r>
            <a:endParaRPr sz="1600">
              <a:solidFill>
                <a:schemeClr val="dk1"/>
              </a:solidFill>
              <a:highlight>
                <a:srgbClr val="FFFFFF"/>
              </a:highlight>
            </a:endParaRPr>
          </a:p>
          <a:p>
            <a:pPr marL="457200" lvl="0" indent="0" algn="l" rtl="0">
              <a:spcBef>
                <a:spcPts val="0"/>
              </a:spcBef>
              <a:spcAft>
                <a:spcPts val="0"/>
              </a:spcAft>
              <a:buNone/>
            </a:pPr>
            <a:endParaRPr sz="1100">
              <a:solidFill>
                <a:schemeClr val="dk1"/>
              </a:solidFill>
              <a:highlight>
                <a:srgbClr val="FFFFFF"/>
              </a:highlight>
              <a:latin typeface="Georgia"/>
              <a:ea typeface="Georgia"/>
              <a:cs typeface="Georgia"/>
              <a:sym typeface="Georgia"/>
            </a:endParaRPr>
          </a:p>
        </p:txBody>
      </p:sp>
      <p:pic>
        <p:nvPicPr>
          <p:cNvPr id="291" name="Google Shape;291;p43"/>
          <p:cNvPicPr preferRelativeResize="0"/>
          <p:nvPr/>
        </p:nvPicPr>
        <p:blipFill>
          <a:blip r:embed="rId3">
            <a:alphaModFix/>
          </a:blip>
          <a:stretch>
            <a:fillRect/>
          </a:stretch>
        </p:blipFill>
        <p:spPr>
          <a:xfrm>
            <a:off x="907375" y="2089975"/>
            <a:ext cx="2941199" cy="2537825"/>
          </a:xfrm>
          <a:prstGeom prst="rect">
            <a:avLst/>
          </a:prstGeom>
          <a:noFill/>
          <a:ln>
            <a:noFill/>
          </a:ln>
        </p:spPr>
      </p:pic>
      <p:cxnSp>
        <p:nvCxnSpPr>
          <p:cNvPr id="292" name="Google Shape;292;p43"/>
          <p:cNvCxnSpPr/>
          <p:nvPr/>
        </p:nvCxnSpPr>
        <p:spPr>
          <a:xfrm rot="10800000">
            <a:off x="1867850" y="3623825"/>
            <a:ext cx="0" cy="650400"/>
          </a:xfrm>
          <a:prstGeom prst="straightConnector1">
            <a:avLst/>
          </a:prstGeom>
          <a:noFill/>
          <a:ln w="9525" cap="flat" cmpd="sng">
            <a:solidFill>
              <a:srgbClr val="FF0000"/>
            </a:solidFill>
            <a:prstDash val="solid"/>
            <a:round/>
            <a:headEnd type="none" w="med" len="med"/>
            <a:tailEnd type="triangle" w="med" len="med"/>
          </a:ln>
        </p:spPr>
      </p:cxnSp>
      <p:pic>
        <p:nvPicPr>
          <p:cNvPr id="293" name="Google Shape;293;p43"/>
          <p:cNvPicPr preferRelativeResize="0"/>
          <p:nvPr/>
        </p:nvPicPr>
        <p:blipFill>
          <a:blip r:embed="rId4">
            <a:alphaModFix/>
          </a:blip>
          <a:stretch>
            <a:fillRect/>
          </a:stretch>
        </p:blipFill>
        <p:spPr>
          <a:xfrm>
            <a:off x="4572000" y="2089975"/>
            <a:ext cx="4020176" cy="2435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311700" y="909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K-Means Visualization </a:t>
            </a:r>
            <a:endParaRPr sz="2400" b="1"/>
          </a:p>
        </p:txBody>
      </p:sp>
      <p:sp>
        <p:nvSpPr>
          <p:cNvPr id="299" name="Google Shape;299;p44"/>
          <p:cNvSpPr txBox="1">
            <a:spLocks noGrp="1"/>
          </p:cNvSpPr>
          <p:nvPr>
            <p:ph type="body" idx="1"/>
          </p:nvPr>
        </p:nvSpPr>
        <p:spPr>
          <a:xfrm>
            <a:off x="224416" y="778091"/>
            <a:ext cx="6258000" cy="1371600"/>
          </a:xfrm>
          <a:prstGeom prst="rect">
            <a:avLst/>
          </a:prstGeom>
        </p:spPr>
        <p:txBody>
          <a:bodyPr spcFirstLastPara="1" wrap="square" lIns="91425" tIns="45700" rIns="91425" bIns="45700" anchor="t" anchorCtr="0">
            <a:noAutofit/>
          </a:bodyPr>
          <a:lstStyle/>
          <a:p>
            <a:pPr marL="0" lvl="0" indent="0" algn="l" rtl="0">
              <a:lnSpc>
                <a:spcPct val="100000"/>
              </a:lnSpc>
              <a:spcBef>
                <a:spcPts val="640"/>
              </a:spcBef>
              <a:spcAft>
                <a:spcPts val="0"/>
              </a:spcAft>
              <a:buNone/>
            </a:pPr>
            <a:endParaRPr/>
          </a:p>
          <a:p>
            <a:pPr marL="0" lvl="0" indent="0" algn="l" rtl="0">
              <a:spcBef>
                <a:spcPts val="640"/>
              </a:spcBef>
              <a:spcAft>
                <a:spcPts val="0"/>
              </a:spcAft>
              <a:buNone/>
            </a:pPr>
            <a:endParaRPr/>
          </a:p>
        </p:txBody>
      </p:sp>
      <p:pic>
        <p:nvPicPr>
          <p:cNvPr id="300" name="Google Shape;300;p44"/>
          <p:cNvPicPr preferRelativeResize="0"/>
          <p:nvPr/>
        </p:nvPicPr>
        <p:blipFill>
          <a:blip r:embed="rId3">
            <a:alphaModFix/>
          </a:blip>
          <a:stretch>
            <a:fillRect/>
          </a:stretch>
        </p:blipFill>
        <p:spPr>
          <a:xfrm>
            <a:off x="413175" y="971550"/>
            <a:ext cx="4317150" cy="2896899"/>
          </a:xfrm>
          <a:prstGeom prst="rect">
            <a:avLst/>
          </a:prstGeom>
          <a:noFill/>
          <a:ln>
            <a:noFill/>
          </a:ln>
        </p:spPr>
      </p:pic>
      <p:pic>
        <p:nvPicPr>
          <p:cNvPr id="301" name="Google Shape;301;p44"/>
          <p:cNvPicPr preferRelativeResize="0"/>
          <p:nvPr/>
        </p:nvPicPr>
        <p:blipFill>
          <a:blip r:embed="rId4">
            <a:alphaModFix/>
          </a:blip>
          <a:stretch>
            <a:fillRect/>
          </a:stretch>
        </p:blipFill>
        <p:spPr>
          <a:xfrm>
            <a:off x="4730325" y="778112"/>
            <a:ext cx="3722900" cy="3090350"/>
          </a:xfrm>
          <a:prstGeom prst="rect">
            <a:avLst/>
          </a:prstGeom>
          <a:noFill/>
          <a:ln>
            <a:noFill/>
          </a:ln>
        </p:spPr>
      </p:pic>
      <p:sp>
        <p:nvSpPr>
          <p:cNvPr id="302" name="Google Shape;302;p44"/>
          <p:cNvSpPr txBox="1"/>
          <p:nvPr/>
        </p:nvSpPr>
        <p:spPr>
          <a:xfrm>
            <a:off x="6105750" y="3932950"/>
            <a:ext cx="1786500" cy="3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dk1"/>
                </a:solidFill>
              </a:rPr>
              <a:t>K-Means </a:t>
            </a:r>
            <a:r>
              <a:rPr lang="zh-CN"/>
              <a:t>3D plot </a:t>
            </a:r>
            <a:endParaRPr/>
          </a:p>
        </p:txBody>
      </p:sp>
      <p:sp>
        <p:nvSpPr>
          <p:cNvPr id="303" name="Google Shape;303;p44"/>
          <p:cNvSpPr txBox="1"/>
          <p:nvPr/>
        </p:nvSpPr>
        <p:spPr>
          <a:xfrm>
            <a:off x="1536200" y="3944750"/>
            <a:ext cx="15837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dk1"/>
                </a:solidFill>
              </a:rPr>
              <a:t>K-Means </a:t>
            </a:r>
            <a:r>
              <a:rPr lang="zh-CN"/>
              <a:t>2D plot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a:spLocks noGrp="1"/>
          </p:cNvSpPr>
          <p:nvPr>
            <p:ph type="title"/>
          </p:nvPr>
        </p:nvSpPr>
        <p:spPr>
          <a:xfrm>
            <a:off x="311700" y="1054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K-Means Visualization</a:t>
            </a:r>
            <a:endParaRPr sz="2400" b="1"/>
          </a:p>
        </p:txBody>
      </p:sp>
      <p:pic>
        <p:nvPicPr>
          <p:cNvPr id="309" name="Google Shape;309;p45"/>
          <p:cNvPicPr preferRelativeResize="0"/>
          <p:nvPr/>
        </p:nvPicPr>
        <p:blipFill>
          <a:blip r:embed="rId3">
            <a:alphaModFix/>
          </a:blip>
          <a:stretch>
            <a:fillRect/>
          </a:stretch>
        </p:blipFill>
        <p:spPr>
          <a:xfrm>
            <a:off x="5920725" y="2643550"/>
            <a:ext cx="2993822" cy="1965425"/>
          </a:xfrm>
          <a:prstGeom prst="rect">
            <a:avLst/>
          </a:prstGeom>
          <a:noFill/>
          <a:ln>
            <a:noFill/>
          </a:ln>
        </p:spPr>
      </p:pic>
      <p:pic>
        <p:nvPicPr>
          <p:cNvPr id="310" name="Google Shape;310;p45"/>
          <p:cNvPicPr preferRelativeResize="0"/>
          <p:nvPr/>
        </p:nvPicPr>
        <p:blipFill>
          <a:blip r:embed="rId4">
            <a:alphaModFix/>
          </a:blip>
          <a:stretch>
            <a:fillRect/>
          </a:stretch>
        </p:blipFill>
        <p:spPr>
          <a:xfrm>
            <a:off x="612325" y="734999"/>
            <a:ext cx="3266375" cy="3346450"/>
          </a:xfrm>
          <a:prstGeom prst="rect">
            <a:avLst/>
          </a:prstGeom>
          <a:noFill/>
          <a:ln>
            <a:noFill/>
          </a:ln>
        </p:spPr>
      </p:pic>
      <p:sp>
        <p:nvSpPr>
          <p:cNvPr id="311" name="Google Shape;311;p45"/>
          <p:cNvSpPr txBox="1"/>
          <p:nvPr/>
        </p:nvSpPr>
        <p:spPr>
          <a:xfrm>
            <a:off x="1280900" y="4192225"/>
            <a:ext cx="16197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K means 3D plot </a:t>
            </a:r>
            <a:endParaRPr/>
          </a:p>
        </p:txBody>
      </p:sp>
      <p:sp>
        <p:nvSpPr>
          <p:cNvPr id="312" name="Google Shape;312;p45"/>
          <p:cNvSpPr txBox="1"/>
          <p:nvPr/>
        </p:nvSpPr>
        <p:spPr>
          <a:xfrm>
            <a:off x="7214425" y="1594300"/>
            <a:ext cx="11586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angle = 90</a:t>
            </a:r>
            <a:endParaRPr/>
          </a:p>
        </p:txBody>
      </p:sp>
      <p:sp>
        <p:nvSpPr>
          <p:cNvPr id="313" name="Google Shape;313;p45"/>
          <p:cNvSpPr txBox="1"/>
          <p:nvPr/>
        </p:nvSpPr>
        <p:spPr>
          <a:xfrm>
            <a:off x="4572000" y="3505100"/>
            <a:ext cx="12414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angle = 180</a:t>
            </a:r>
            <a:endParaRPr/>
          </a:p>
        </p:txBody>
      </p:sp>
      <p:pic>
        <p:nvPicPr>
          <p:cNvPr id="314" name="Google Shape;314;p45"/>
          <p:cNvPicPr preferRelativeResize="0"/>
          <p:nvPr/>
        </p:nvPicPr>
        <p:blipFill>
          <a:blip r:embed="rId5">
            <a:alphaModFix/>
          </a:blip>
          <a:stretch>
            <a:fillRect/>
          </a:stretch>
        </p:blipFill>
        <p:spPr>
          <a:xfrm>
            <a:off x="4094974" y="678125"/>
            <a:ext cx="3119449" cy="19654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title"/>
          </p:nvPr>
        </p:nvSpPr>
        <p:spPr>
          <a:xfrm>
            <a:off x="311700" y="1246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sz="2400" b="1"/>
              <a:t>K-Medoids</a:t>
            </a:r>
            <a:endParaRPr sz="2400" b="1"/>
          </a:p>
        </p:txBody>
      </p:sp>
      <p:sp>
        <p:nvSpPr>
          <p:cNvPr id="320" name="Google Shape;320;p46"/>
          <p:cNvSpPr txBox="1">
            <a:spLocks noGrp="1"/>
          </p:cNvSpPr>
          <p:nvPr>
            <p:ph type="body" idx="1"/>
          </p:nvPr>
        </p:nvSpPr>
        <p:spPr>
          <a:xfrm>
            <a:off x="5045250" y="1098050"/>
            <a:ext cx="3690300" cy="2654100"/>
          </a:xfrm>
          <a:prstGeom prst="rect">
            <a:avLst/>
          </a:prstGeom>
        </p:spPr>
        <p:txBody>
          <a:bodyPr spcFirstLastPara="1" wrap="square" lIns="91425" tIns="45700" rIns="91425" bIns="45700" anchor="t" anchorCtr="0">
            <a:noAutofit/>
          </a:bodyPr>
          <a:lstStyle/>
          <a:p>
            <a:pPr marL="457200" lvl="0" indent="-330200" algn="l" rtl="0">
              <a:spcBef>
                <a:spcPts val="640"/>
              </a:spcBef>
              <a:spcAft>
                <a:spcPts val="0"/>
              </a:spcAft>
              <a:buSzPts val="1600"/>
              <a:buChar char="•"/>
            </a:pPr>
            <a:r>
              <a:rPr lang="zh-CN" sz="1600"/>
              <a:t>Gower distance: a method to measure the distance of numeric and the similarity of categorical data</a:t>
            </a:r>
            <a:endParaRPr sz="1600"/>
          </a:p>
          <a:p>
            <a:pPr marL="457200" lvl="0" indent="-330200" algn="l" rtl="0">
              <a:spcBef>
                <a:spcPts val="1000"/>
              </a:spcBef>
              <a:spcAft>
                <a:spcPts val="0"/>
              </a:spcAft>
              <a:buSzPts val="1600"/>
              <a:buChar char="•"/>
            </a:pPr>
            <a:r>
              <a:rPr lang="zh-CN" sz="1600"/>
              <a:t>Use Silhouette Width to choose the best K</a:t>
            </a:r>
            <a:endParaRPr sz="1600"/>
          </a:p>
          <a:p>
            <a:pPr marL="457200" lvl="0" indent="-330200" algn="l" rtl="0">
              <a:spcBef>
                <a:spcPts val="1000"/>
              </a:spcBef>
              <a:spcAft>
                <a:spcPts val="1000"/>
              </a:spcAft>
              <a:buSzPts val="1600"/>
              <a:buChar char="•"/>
            </a:pPr>
            <a:r>
              <a:rPr lang="zh-CN" sz="1600"/>
              <a:t>Robust to the outlier and correctly represents the cluster center</a:t>
            </a:r>
            <a:endParaRPr sz="1600"/>
          </a:p>
        </p:txBody>
      </p:sp>
      <p:pic>
        <p:nvPicPr>
          <p:cNvPr id="321" name="Google Shape;321;p46"/>
          <p:cNvPicPr preferRelativeResize="0"/>
          <p:nvPr/>
        </p:nvPicPr>
        <p:blipFill>
          <a:blip r:embed="rId3">
            <a:alphaModFix/>
          </a:blip>
          <a:stretch>
            <a:fillRect/>
          </a:stretch>
        </p:blipFill>
        <p:spPr>
          <a:xfrm>
            <a:off x="390525" y="919099"/>
            <a:ext cx="4654726" cy="3176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title"/>
          </p:nvPr>
        </p:nvSpPr>
        <p:spPr>
          <a:xfrm>
            <a:off x="311700" y="1077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K-Medoids Visualization</a:t>
            </a:r>
            <a:endParaRPr sz="2400" b="1"/>
          </a:p>
        </p:txBody>
      </p:sp>
      <p:pic>
        <p:nvPicPr>
          <p:cNvPr id="327" name="Google Shape;327;p47"/>
          <p:cNvPicPr preferRelativeResize="0"/>
          <p:nvPr/>
        </p:nvPicPr>
        <p:blipFill>
          <a:blip r:embed="rId3">
            <a:alphaModFix/>
          </a:blip>
          <a:stretch>
            <a:fillRect/>
          </a:stretch>
        </p:blipFill>
        <p:spPr>
          <a:xfrm>
            <a:off x="521425" y="875600"/>
            <a:ext cx="3860773" cy="3283001"/>
          </a:xfrm>
          <a:prstGeom prst="rect">
            <a:avLst/>
          </a:prstGeom>
          <a:noFill/>
          <a:ln>
            <a:noFill/>
          </a:ln>
        </p:spPr>
      </p:pic>
      <p:pic>
        <p:nvPicPr>
          <p:cNvPr id="328" name="Google Shape;328;p47"/>
          <p:cNvPicPr preferRelativeResize="0"/>
          <p:nvPr/>
        </p:nvPicPr>
        <p:blipFill>
          <a:blip r:embed="rId4">
            <a:alphaModFix/>
          </a:blip>
          <a:stretch>
            <a:fillRect/>
          </a:stretch>
        </p:blipFill>
        <p:spPr>
          <a:xfrm>
            <a:off x="4441250" y="848775"/>
            <a:ext cx="3943325" cy="3336674"/>
          </a:xfrm>
          <a:prstGeom prst="rect">
            <a:avLst/>
          </a:prstGeom>
          <a:noFill/>
          <a:ln>
            <a:noFill/>
          </a:ln>
        </p:spPr>
      </p:pic>
      <p:sp>
        <p:nvSpPr>
          <p:cNvPr id="329" name="Google Shape;329;p47"/>
          <p:cNvSpPr txBox="1"/>
          <p:nvPr/>
        </p:nvSpPr>
        <p:spPr>
          <a:xfrm>
            <a:off x="1417450" y="4158600"/>
            <a:ext cx="248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K-Medoids 2D plot</a:t>
            </a:r>
            <a:endParaRPr/>
          </a:p>
          <a:p>
            <a:pPr marL="0" lvl="0" indent="0" algn="l" rtl="0">
              <a:spcBef>
                <a:spcPts val="0"/>
              </a:spcBef>
              <a:spcAft>
                <a:spcPts val="0"/>
              </a:spcAft>
              <a:buNone/>
            </a:pPr>
            <a:r>
              <a:rPr lang="zh-CN"/>
              <a:t>         Cluster = 4</a:t>
            </a:r>
            <a:endParaRPr/>
          </a:p>
        </p:txBody>
      </p:sp>
      <p:sp>
        <p:nvSpPr>
          <p:cNvPr id="330" name="Google Shape;330;p47"/>
          <p:cNvSpPr txBox="1"/>
          <p:nvPr/>
        </p:nvSpPr>
        <p:spPr>
          <a:xfrm>
            <a:off x="5585074" y="4185450"/>
            <a:ext cx="18552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dk1"/>
                </a:solidFill>
              </a:rPr>
              <a:t>K-Medoids 2D plot</a:t>
            </a:r>
            <a:endParaRPr>
              <a:solidFill>
                <a:schemeClr val="dk1"/>
              </a:solidFill>
            </a:endParaRPr>
          </a:p>
          <a:p>
            <a:pPr marL="0" lvl="0" indent="0" algn="l" rtl="0">
              <a:spcBef>
                <a:spcPts val="0"/>
              </a:spcBef>
              <a:spcAft>
                <a:spcPts val="0"/>
              </a:spcAft>
              <a:buNone/>
            </a:pPr>
            <a:r>
              <a:rPr lang="zh-CN">
                <a:solidFill>
                  <a:schemeClr val="dk1"/>
                </a:solidFill>
              </a:rPr>
              <a:t>       </a:t>
            </a:r>
            <a:r>
              <a:rPr lang="zh-CN"/>
              <a:t>Cluster = 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8"/>
          <p:cNvSpPr txBox="1">
            <a:spLocks noGrp="1"/>
          </p:cNvSpPr>
          <p:nvPr>
            <p:ph type="title"/>
          </p:nvPr>
        </p:nvSpPr>
        <p:spPr>
          <a:xfrm>
            <a:off x="304800" y="740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Mean-Shift</a:t>
            </a:r>
            <a:endParaRPr sz="2400" b="1"/>
          </a:p>
        </p:txBody>
      </p:sp>
      <p:sp>
        <p:nvSpPr>
          <p:cNvPr id="336" name="Google Shape;336;p48"/>
          <p:cNvSpPr txBox="1">
            <a:spLocks noGrp="1"/>
          </p:cNvSpPr>
          <p:nvPr>
            <p:ph type="body" idx="1"/>
          </p:nvPr>
        </p:nvSpPr>
        <p:spPr>
          <a:xfrm>
            <a:off x="224425" y="862425"/>
            <a:ext cx="7533000" cy="34800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Assign the data points to the clusters iteratively by shifting points towards the highest density of datapoints</a:t>
            </a:r>
            <a:endParaRPr sz="1800"/>
          </a:p>
          <a:p>
            <a:pPr marL="457200" lvl="0" indent="-342900" algn="l" rtl="0">
              <a:spcBef>
                <a:spcPts val="1000"/>
              </a:spcBef>
              <a:spcAft>
                <a:spcPts val="0"/>
              </a:spcAft>
              <a:buSzPts val="1800"/>
              <a:buChar char="•"/>
            </a:pPr>
            <a:r>
              <a:rPr lang="zh-CN" sz="1800"/>
              <a:t>Mean-shift does not require specifying the number of clusters in advance</a:t>
            </a:r>
            <a:endParaRPr sz="1800"/>
          </a:p>
          <a:p>
            <a:pPr marL="457200" lvl="0" indent="-342900" algn="l" rtl="0">
              <a:spcBef>
                <a:spcPts val="1000"/>
              </a:spcBef>
              <a:spcAft>
                <a:spcPts val="0"/>
              </a:spcAft>
              <a:buSzPts val="1800"/>
              <a:buChar char="•"/>
            </a:pPr>
            <a:r>
              <a:rPr lang="zh-CN" sz="1800"/>
              <a:t>Increase iteration and specified bandwidth (526 clusters -&gt; 80)</a:t>
            </a:r>
            <a:endParaRPr sz="1800"/>
          </a:p>
          <a:p>
            <a:pPr marL="457200" lvl="0" indent="0" algn="l" rtl="0">
              <a:spcBef>
                <a:spcPts val="1000"/>
              </a:spcBef>
              <a:spcAft>
                <a:spcPts val="100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9"/>
          <p:cNvSpPr txBox="1">
            <a:spLocks noGrp="1"/>
          </p:cNvSpPr>
          <p:nvPr>
            <p:ph type="title"/>
          </p:nvPr>
        </p:nvSpPr>
        <p:spPr>
          <a:xfrm>
            <a:off x="311700" y="205400"/>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zh-CN" sz="2400" b="1"/>
              <a:t>DBSCAN</a:t>
            </a:r>
            <a:endParaRPr sz="2400" b="1"/>
          </a:p>
        </p:txBody>
      </p:sp>
      <p:pic>
        <p:nvPicPr>
          <p:cNvPr id="342" name="Google Shape;342;p49"/>
          <p:cNvPicPr preferRelativeResize="0"/>
          <p:nvPr/>
        </p:nvPicPr>
        <p:blipFill>
          <a:blip r:embed="rId3">
            <a:alphaModFix/>
          </a:blip>
          <a:stretch>
            <a:fillRect/>
          </a:stretch>
        </p:blipFill>
        <p:spPr>
          <a:xfrm>
            <a:off x="271988" y="909175"/>
            <a:ext cx="4477376" cy="2890050"/>
          </a:xfrm>
          <a:prstGeom prst="rect">
            <a:avLst/>
          </a:prstGeom>
          <a:noFill/>
          <a:ln>
            <a:noFill/>
          </a:ln>
        </p:spPr>
      </p:pic>
      <p:sp>
        <p:nvSpPr>
          <p:cNvPr id="343" name="Google Shape;343;p49"/>
          <p:cNvSpPr txBox="1"/>
          <p:nvPr/>
        </p:nvSpPr>
        <p:spPr>
          <a:xfrm>
            <a:off x="4749375" y="1213225"/>
            <a:ext cx="4031400" cy="3188100"/>
          </a:xfrm>
          <a:prstGeom prst="rect">
            <a:avLst/>
          </a:prstGeom>
          <a:noFill/>
          <a:ln>
            <a:noFill/>
          </a:ln>
        </p:spPr>
        <p:txBody>
          <a:bodyPr spcFirstLastPara="1" wrap="square" lIns="91425" tIns="91425" rIns="91425" bIns="91425" anchor="t" anchorCtr="0">
            <a:noAutofit/>
          </a:bodyPr>
          <a:lstStyle/>
          <a:p>
            <a:pPr marL="457200" lvl="0" indent="-330200" algn="l" rtl="0">
              <a:spcBef>
                <a:spcPts val="1000"/>
              </a:spcBef>
              <a:spcAft>
                <a:spcPts val="0"/>
              </a:spcAft>
              <a:buClr>
                <a:schemeClr val="dk2"/>
              </a:buClr>
              <a:buSzPts val="1600"/>
              <a:buChar char="●"/>
            </a:pPr>
            <a:r>
              <a:rPr lang="zh-CN" sz="1600">
                <a:solidFill>
                  <a:schemeClr val="dk2"/>
                </a:solidFill>
              </a:rPr>
              <a:t>Density-based spatial clustering of applications with noise</a:t>
            </a:r>
            <a:endParaRPr sz="1600">
              <a:solidFill>
                <a:schemeClr val="dk2"/>
              </a:solidFill>
            </a:endParaRPr>
          </a:p>
          <a:p>
            <a:pPr marL="457200" lvl="0" indent="-330200" algn="l" rtl="0">
              <a:spcBef>
                <a:spcPts val="1000"/>
              </a:spcBef>
              <a:spcAft>
                <a:spcPts val="0"/>
              </a:spcAft>
              <a:buClr>
                <a:schemeClr val="dk2"/>
              </a:buClr>
              <a:buSzPts val="1600"/>
              <a:buChar char="●"/>
            </a:pPr>
            <a:r>
              <a:rPr lang="zh-CN" sz="1600">
                <a:solidFill>
                  <a:schemeClr val="dk2"/>
                </a:solidFill>
              </a:rPr>
              <a:t>Determine the optimal eps value</a:t>
            </a:r>
            <a:endParaRPr sz="1600">
              <a:solidFill>
                <a:schemeClr val="dk2"/>
              </a:solidFill>
            </a:endParaRPr>
          </a:p>
          <a:p>
            <a:pPr marL="457200" lvl="0" indent="-330200" algn="l" rtl="0">
              <a:spcBef>
                <a:spcPts val="1000"/>
              </a:spcBef>
              <a:spcAft>
                <a:spcPts val="0"/>
              </a:spcAft>
              <a:buClr>
                <a:schemeClr val="dk2"/>
              </a:buClr>
              <a:buSzPts val="1600"/>
              <a:buChar char="●"/>
            </a:pPr>
            <a:r>
              <a:rPr lang="zh-CN" sz="1600">
                <a:solidFill>
                  <a:schemeClr val="dk2"/>
                </a:solidFill>
              </a:rPr>
              <a:t>DBSCAN is great at separating high density clusters from low density clusters</a:t>
            </a:r>
            <a:endParaRPr sz="1600">
              <a:solidFill>
                <a:schemeClr val="dk2"/>
              </a:solidFill>
            </a:endParaRPr>
          </a:p>
          <a:p>
            <a:pPr marL="457200" lvl="0" indent="-330200" algn="l" rtl="0">
              <a:spcBef>
                <a:spcPts val="1000"/>
              </a:spcBef>
              <a:spcAft>
                <a:spcPts val="0"/>
              </a:spcAft>
              <a:buClr>
                <a:schemeClr val="dk2"/>
              </a:buClr>
              <a:buSzPts val="1600"/>
              <a:buChar char="●"/>
            </a:pPr>
            <a:r>
              <a:rPr lang="zh-CN" sz="1600">
                <a:solidFill>
                  <a:schemeClr val="dk2"/>
                </a:solidFill>
              </a:rPr>
              <a:t>DBSCAN struggles with clusters of similar density</a:t>
            </a:r>
            <a:endParaRPr sz="1800">
              <a:solidFill>
                <a:schemeClr val="dk2"/>
              </a:solidFill>
            </a:endParaRPr>
          </a:p>
          <a:p>
            <a:pPr marL="0" lvl="0" indent="0" algn="l" rtl="0">
              <a:spcBef>
                <a:spcPts val="0"/>
              </a:spcBef>
              <a:spcAft>
                <a:spcPts val="0"/>
              </a:spcAft>
              <a:buNone/>
            </a:pPr>
            <a:endParaRPr sz="1800">
              <a:solidFill>
                <a:schemeClr val="dk2"/>
              </a:solidFill>
            </a:endParaRPr>
          </a:p>
        </p:txBody>
      </p:sp>
      <p:cxnSp>
        <p:nvCxnSpPr>
          <p:cNvPr id="344" name="Google Shape;344;p49"/>
          <p:cNvCxnSpPr/>
          <p:nvPr/>
        </p:nvCxnSpPr>
        <p:spPr>
          <a:xfrm>
            <a:off x="675400" y="2763975"/>
            <a:ext cx="3340200" cy="10200"/>
          </a:xfrm>
          <a:prstGeom prst="straightConnector1">
            <a:avLst/>
          </a:prstGeom>
          <a:noFill/>
          <a:ln w="9525" cap="flat" cmpd="sng">
            <a:solidFill>
              <a:srgbClr val="FF0000"/>
            </a:solidFill>
            <a:prstDash val="solid"/>
            <a:round/>
            <a:headEnd type="none" w="med" len="med"/>
            <a:tailEnd type="triangle" w="med" len="med"/>
          </a:ln>
        </p:spPr>
      </p:cxnSp>
      <p:sp>
        <p:nvSpPr>
          <p:cNvPr id="345" name="Google Shape;345;p49"/>
          <p:cNvSpPr txBox="1"/>
          <p:nvPr/>
        </p:nvSpPr>
        <p:spPr>
          <a:xfrm>
            <a:off x="1214500" y="3930300"/>
            <a:ext cx="2301600" cy="4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Points sorted by distance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title"/>
          </p:nvPr>
        </p:nvSpPr>
        <p:spPr>
          <a:xfrm>
            <a:off x="311700" y="403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Agenda</a:t>
            </a:r>
            <a:endParaRPr sz="2400" b="1"/>
          </a:p>
        </p:txBody>
      </p:sp>
      <p:sp>
        <p:nvSpPr>
          <p:cNvPr id="218" name="Google Shape;218;p32"/>
          <p:cNvSpPr txBox="1">
            <a:spLocks noGrp="1"/>
          </p:cNvSpPr>
          <p:nvPr>
            <p:ph type="body" idx="1"/>
          </p:nvPr>
        </p:nvSpPr>
        <p:spPr>
          <a:xfrm>
            <a:off x="224425" y="778125"/>
            <a:ext cx="8055900" cy="3480000"/>
          </a:xfrm>
          <a:prstGeom prst="rect">
            <a:avLst/>
          </a:prstGeom>
        </p:spPr>
        <p:txBody>
          <a:bodyPr spcFirstLastPara="1" wrap="square" lIns="91425" tIns="45700" rIns="91425" bIns="45700" anchor="t" anchorCtr="0">
            <a:noAutofit/>
          </a:bodyPr>
          <a:lstStyle/>
          <a:p>
            <a:pPr marL="457200" lvl="0" indent="-355600" algn="l" rtl="0">
              <a:spcBef>
                <a:spcPts val="640"/>
              </a:spcBef>
              <a:spcAft>
                <a:spcPts val="0"/>
              </a:spcAft>
              <a:buSzPts val="2000"/>
              <a:buChar char="•"/>
            </a:pPr>
            <a:r>
              <a:rPr lang="zh-CN" sz="2000"/>
              <a:t>Background &amp; Data Description</a:t>
            </a:r>
            <a:endParaRPr sz="2000"/>
          </a:p>
          <a:p>
            <a:pPr marL="457200" lvl="0" indent="-355600" algn="l" rtl="0">
              <a:spcBef>
                <a:spcPts val="1000"/>
              </a:spcBef>
              <a:spcAft>
                <a:spcPts val="0"/>
              </a:spcAft>
              <a:buSzPts val="2000"/>
              <a:buChar char="•"/>
            </a:pPr>
            <a:r>
              <a:rPr lang="zh-CN" sz="2000"/>
              <a:t>Findings From Exploratory Data Analysis</a:t>
            </a:r>
            <a:endParaRPr sz="2000"/>
          </a:p>
          <a:p>
            <a:pPr marL="457200" lvl="0" indent="-355600" algn="l" rtl="0">
              <a:spcBef>
                <a:spcPts val="1000"/>
              </a:spcBef>
              <a:spcAft>
                <a:spcPts val="0"/>
              </a:spcAft>
              <a:buSzPts val="2000"/>
              <a:buChar char="•"/>
            </a:pPr>
            <a:r>
              <a:rPr lang="zh-CN" sz="2000"/>
              <a:t>Feature Engineering &amp; Feature Selection</a:t>
            </a:r>
            <a:endParaRPr sz="2000"/>
          </a:p>
          <a:p>
            <a:pPr marL="457200" lvl="0" indent="-355600" algn="l" rtl="0">
              <a:spcBef>
                <a:spcPts val="1000"/>
              </a:spcBef>
              <a:spcAft>
                <a:spcPts val="0"/>
              </a:spcAft>
              <a:buSzPts val="2000"/>
              <a:buChar char="•"/>
            </a:pPr>
            <a:r>
              <a:rPr lang="zh-CN" sz="2000"/>
              <a:t>Dimension Reduction</a:t>
            </a:r>
            <a:endParaRPr sz="2000"/>
          </a:p>
          <a:p>
            <a:pPr marL="457200" lvl="0" indent="-355600" algn="l" rtl="0">
              <a:spcBef>
                <a:spcPts val="1000"/>
              </a:spcBef>
              <a:spcAft>
                <a:spcPts val="0"/>
              </a:spcAft>
              <a:buSzPts val="2000"/>
              <a:buChar char="•"/>
            </a:pPr>
            <a:r>
              <a:rPr lang="zh-CN" sz="2000"/>
              <a:t>Clustering Models</a:t>
            </a:r>
            <a:endParaRPr sz="2000"/>
          </a:p>
          <a:p>
            <a:pPr marL="457200" lvl="0" indent="-355600" algn="l" rtl="0">
              <a:spcBef>
                <a:spcPts val="1000"/>
              </a:spcBef>
              <a:spcAft>
                <a:spcPts val="0"/>
              </a:spcAft>
              <a:buSzPts val="2000"/>
              <a:buChar char="•"/>
            </a:pPr>
            <a:r>
              <a:rPr lang="zh-CN" sz="2000"/>
              <a:t>Cluster Analysis</a:t>
            </a:r>
            <a:endParaRPr sz="2000"/>
          </a:p>
          <a:p>
            <a:pPr marL="457200" lvl="0" indent="-355600" algn="l" rtl="0">
              <a:spcBef>
                <a:spcPts val="1000"/>
              </a:spcBef>
              <a:spcAft>
                <a:spcPts val="1000"/>
              </a:spcAft>
              <a:buSzPts val="2000"/>
              <a:buChar char="•"/>
            </a:pPr>
            <a:r>
              <a:rPr lang="zh-CN" sz="2000"/>
              <a:t>Conclusions</a:t>
            </a:r>
            <a:endParaRPr sz="2000"/>
          </a:p>
        </p:txBody>
      </p:sp>
      <p:pic>
        <p:nvPicPr>
          <p:cNvPr id="2" name="Audio 1">
            <a:hlinkClick r:id="" action="ppaction://media"/>
            <a:extLst>
              <a:ext uri="{FF2B5EF4-FFF2-40B4-BE49-F238E27FC236}">
                <a16:creationId xmlns:a16="http://schemas.microsoft.com/office/drawing/2014/main" id="{49A25819-1D5C-0C40-B8A0-B70BBF87A0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187"/>
    </mc:Choice>
    <mc:Fallback>
      <p:transition spd="slow" advTm="2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0"/>
          <p:cNvSpPr txBox="1">
            <a:spLocks noGrp="1"/>
          </p:cNvSpPr>
          <p:nvPr>
            <p:ph type="title"/>
          </p:nvPr>
        </p:nvSpPr>
        <p:spPr>
          <a:xfrm>
            <a:off x="311700" y="740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DBSCAN Visualization</a:t>
            </a:r>
            <a:endParaRPr sz="2400" b="1"/>
          </a:p>
        </p:txBody>
      </p:sp>
      <p:pic>
        <p:nvPicPr>
          <p:cNvPr id="351" name="Google Shape;351;p50"/>
          <p:cNvPicPr preferRelativeResize="0"/>
          <p:nvPr/>
        </p:nvPicPr>
        <p:blipFill>
          <a:blip r:embed="rId3">
            <a:alphaModFix/>
          </a:blip>
          <a:stretch>
            <a:fillRect/>
          </a:stretch>
        </p:blipFill>
        <p:spPr>
          <a:xfrm>
            <a:off x="4876600" y="828775"/>
            <a:ext cx="3071445" cy="3197337"/>
          </a:xfrm>
          <a:prstGeom prst="rect">
            <a:avLst/>
          </a:prstGeom>
          <a:noFill/>
          <a:ln>
            <a:noFill/>
          </a:ln>
        </p:spPr>
      </p:pic>
      <p:pic>
        <p:nvPicPr>
          <p:cNvPr id="352" name="Google Shape;352;p50"/>
          <p:cNvPicPr preferRelativeResize="0"/>
          <p:nvPr/>
        </p:nvPicPr>
        <p:blipFill>
          <a:blip r:embed="rId4">
            <a:alphaModFix/>
          </a:blip>
          <a:stretch>
            <a:fillRect/>
          </a:stretch>
        </p:blipFill>
        <p:spPr>
          <a:xfrm>
            <a:off x="432725" y="971549"/>
            <a:ext cx="4001925" cy="3106426"/>
          </a:xfrm>
          <a:prstGeom prst="rect">
            <a:avLst/>
          </a:prstGeom>
          <a:noFill/>
          <a:ln>
            <a:noFill/>
          </a:ln>
        </p:spPr>
      </p:pic>
      <p:sp>
        <p:nvSpPr>
          <p:cNvPr id="353" name="Google Shape;353;p50"/>
          <p:cNvSpPr txBox="1"/>
          <p:nvPr/>
        </p:nvSpPr>
        <p:spPr>
          <a:xfrm>
            <a:off x="1449825" y="4145425"/>
            <a:ext cx="16026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dk1"/>
                </a:solidFill>
              </a:rPr>
              <a:t>DBSCAN 2D plot</a:t>
            </a:r>
            <a:endParaRPr/>
          </a:p>
        </p:txBody>
      </p:sp>
      <p:sp>
        <p:nvSpPr>
          <p:cNvPr id="354" name="Google Shape;354;p50"/>
          <p:cNvSpPr txBox="1"/>
          <p:nvPr/>
        </p:nvSpPr>
        <p:spPr>
          <a:xfrm>
            <a:off x="5729150" y="4145425"/>
            <a:ext cx="15645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chemeClr val="dk1"/>
                </a:solidFill>
              </a:rPr>
              <a:t>DBSCAN 3D plot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1"/>
          <p:cNvSpPr txBox="1">
            <a:spLocks noGrp="1"/>
          </p:cNvSpPr>
          <p:nvPr>
            <p:ph type="title"/>
          </p:nvPr>
        </p:nvSpPr>
        <p:spPr>
          <a:xfrm>
            <a:off x="311700" y="740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GMM</a:t>
            </a:r>
            <a:endParaRPr sz="2400" b="1"/>
          </a:p>
        </p:txBody>
      </p:sp>
      <p:sp>
        <p:nvSpPr>
          <p:cNvPr id="360" name="Google Shape;360;p51"/>
          <p:cNvSpPr txBox="1">
            <a:spLocks noGrp="1"/>
          </p:cNvSpPr>
          <p:nvPr>
            <p:ph type="body" idx="1"/>
          </p:nvPr>
        </p:nvSpPr>
        <p:spPr>
          <a:xfrm>
            <a:off x="224425" y="778100"/>
            <a:ext cx="8919600" cy="1371600"/>
          </a:xfrm>
          <a:prstGeom prst="rect">
            <a:avLst/>
          </a:prstGeom>
        </p:spPr>
        <p:txBody>
          <a:bodyPr spcFirstLastPara="1" wrap="square" lIns="91425" tIns="45700" rIns="91425" bIns="45700" anchor="t" anchorCtr="0">
            <a:noAutofit/>
          </a:bodyPr>
          <a:lstStyle/>
          <a:p>
            <a:pPr marL="457200" lvl="0" indent="-330200" algn="l" rtl="0">
              <a:spcBef>
                <a:spcPts val="640"/>
              </a:spcBef>
              <a:spcAft>
                <a:spcPts val="0"/>
              </a:spcAft>
              <a:buSzPts val="1600"/>
              <a:buChar char="●"/>
            </a:pPr>
            <a:r>
              <a:rPr lang="zh-CN" sz="1600"/>
              <a:t>Gaussian Mixture: a function that is comprised of several Gaussians/normal distributions</a:t>
            </a:r>
            <a:endParaRPr sz="1600"/>
          </a:p>
          <a:p>
            <a:pPr marL="457200" lvl="0" indent="-330200" algn="l" rtl="0">
              <a:spcBef>
                <a:spcPts val="1000"/>
              </a:spcBef>
              <a:spcAft>
                <a:spcPts val="0"/>
              </a:spcAft>
              <a:buSzPts val="1600"/>
              <a:buChar char="●"/>
            </a:pPr>
            <a:r>
              <a:rPr lang="zh-CN" sz="1600"/>
              <a:t>Silhouette scores: determine the number of clusters</a:t>
            </a:r>
            <a:endParaRPr sz="1600"/>
          </a:p>
          <a:p>
            <a:pPr marL="457200" lvl="0" indent="-330200" algn="l" rtl="0">
              <a:spcBef>
                <a:spcPts val="1000"/>
              </a:spcBef>
              <a:spcAft>
                <a:spcPts val="1000"/>
              </a:spcAft>
              <a:buSzPts val="1600"/>
              <a:buChar char="●"/>
            </a:pPr>
            <a:r>
              <a:rPr lang="zh-CN" sz="1600"/>
              <a:t>4 groups</a:t>
            </a:r>
            <a:endParaRPr sz="1600"/>
          </a:p>
        </p:txBody>
      </p:sp>
      <p:pic>
        <p:nvPicPr>
          <p:cNvPr id="361" name="Google Shape;361;p51"/>
          <p:cNvPicPr preferRelativeResize="0"/>
          <p:nvPr/>
        </p:nvPicPr>
        <p:blipFill>
          <a:blip r:embed="rId3">
            <a:alphaModFix/>
          </a:blip>
          <a:stretch>
            <a:fillRect/>
          </a:stretch>
        </p:blipFill>
        <p:spPr>
          <a:xfrm>
            <a:off x="573100" y="2149700"/>
            <a:ext cx="3644401" cy="2390324"/>
          </a:xfrm>
          <a:prstGeom prst="rect">
            <a:avLst/>
          </a:prstGeom>
          <a:noFill/>
          <a:ln>
            <a:noFill/>
          </a:ln>
        </p:spPr>
      </p:pic>
      <p:pic>
        <p:nvPicPr>
          <p:cNvPr id="362" name="Google Shape;362;p51"/>
          <p:cNvPicPr preferRelativeResize="0"/>
          <p:nvPr/>
        </p:nvPicPr>
        <p:blipFill>
          <a:blip r:embed="rId4">
            <a:alphaModFix/>
          </a:blip>
          <a:stretch>
            <a:fillRect/>
          </a:stretch>
        </p:blipFill>
        <p:spPr>
          <a:xfrm>
            <a:off x="4779000" y="1902800"/>
            <a:ext cx="3054301" cy="257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2"/>
          <p:cNvSpPr txBox="1">
            <a:spLocks noGrp="1"/>
          </p:cNvSpPr>
          <p:nvPr>
            <p:ph type="title"/>
          </p:nvPr>
        </p:nvSpPr>
        <p:spPr>
          <a:xfrm>
            <a:off x="311700" y="1279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GMM Visualization</a:t>
            </a:r>
            <a:endParaRPr sz="2400" b="1"/>
          </a:p>
        </p:txBody>
      </p:sp>
      <p:pic>
        <p:nvPicPr>
          <p:cNvPr id="368" name="Google Shape;368;p52"/>
          <p:cNvPicPr preferRelativeResize="0"/>
          <p:nvPr/>
        </p:nvPicPr>
        <p:blipFill>
          <a:blip r:embed="rId3">
            <a:alphaModFix/>
          </a:blip>
          <a:stretch>
            <a:fillRect/>
          </a:stretch>
        </p:blipFill>
        <p:spPr>
          <a:xfrm>
            <a:off x="305625" y="663900"/>
            <a:ext cx="2881651" cy="2052600"/>
          </a:xfrm>
          <a:prstGeom prst="rect">
            <a:avLst/>
          </a:prstGeom>
          <a:noFill/>
          <a:ln>
            <a:noFill/>
          </a:ln>
        </p:spPr>
      </p:pic>
      <p:pic>
        <p:nvPicPr>
          <p:cNvPr id="369" name="Google Shape;369;p52"/>
          <p:cNvPicPr preferRelativeResize="0"/>
          <p:nvPr/>
        </p:nvPicPr>
        <p:blipFill>
          <a:blip r:embed="rId4">
            <a:alphaModFix/>
          </a:blip>
          <a:stretch>
            <a:fillRect/>
          </a:stretch>
        </p:blipFill>
        <p:spPr>
          <a:xfrm>
            <a:off x="3279275" y="663900"/>
            <a:ext cx="2760776" cy="1914996"/>
          </a:xfrm>
          <a:prstGeom prst="rect">
            <a:avLst/>
          </a:prstGeom>
          <a:noFill/>
          <a:ln>
            <a:noFill/>
          </a:ln>
        </p:spPr>
      </p:pic>
      <p:pic>
        <p:nvPicPr>
          <p:cNvPr id="370" name="Google Shape;370;p52"/>
          <p:cNvPicPr preferRelativeResize="0"/>
          <p:nvPr/>
        </p:nvPicPr>
        <p:blipFill>
          <a:blip r:embed="rId5">
            <a:alphaModFix/>
          </a:blip>
          <a:stretch>
            <a:fillRect/>
          </a:stretch>
        </p:blipFill>
        <p:spPr>
          <a:xfrm>
            <a:off x="3378475" y="2578900"/>
            <a:ext cx="2562391" cy="1945100"/>
          </a:xfrm>
          <a:prstGeom prst="rect">
            <a:avLst/>
          </a:prstGeom>
          <a:noFill/>
          <a:ln>
            <a:noFill/>
          </a:ln>
        </p:spPr>
      </p:pic>
      <p:pic>
        <p:nvPicPr>
          <p:cNvPr id="371" name="Google Shape;371;p52"/>
          <p:cNvPicPr preferRelativeResize="0"/>
          <p:nvPr/>
        </p:nvPicPr>
        <p:blipFill>
          <a:blip r:embed="rId6">
            <a:alphaModFix/>
          </a:blip>
          <a:stretch>
            <a:fillRect/>
          </a:stretch>
        </p:blipFill>
        <p:spPr>
          <a:xfrm>
            <a:off x="426500" y="2691875"/>
            <a:ext cx="2760775" cy="1886549"/>
          </a:xfrm>
          <a:prstGeom prst="rect">
            <a:avLst/>
          </a:prstGeom>
          <a:noFill/>
          <a:ln>
            <a:noFill/>
          </a:ln>
        </p:spPr>
      </p:pic>
      <p:sp>
        <p:nvSpPr>
          <p:cNvPr id="372" name="Google Shape;372;p52"/>
          <p:cNvSpPr txBox="1"/>
          <p:nvPr/>
        </p:nvSpPr>
        <p:spPr>
          <a:xfrm>
            <a:off x="6132050" y="1249975"/>
            <a:ext cx="2677800" cy="2981400"/>
          </a:xfrm>
          <a:prstGeom prst="rect">
            <a:avLst/>
          </a:prstGeom>
          <a:noFill/>
          <a:ln>
            <a:noFill/>
          </a:ln>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zh-CN" sz="1800"/>
              <a:t>4 clusters in 3d plot</a:t>
            </a:r>
            <a:endParaRPr sz="1800"/>
          </a:p>
          <a:p>
            <a:pPr marL="457200" lvl="0" indent="-342900" algn="l" rtl="0">
              <a:spcBef>
                <a:spcPts val="1000"/>
              </a:spcBef>
              <a:spcAft>
                <a:spcPts val="0"/>
              </a:spcAft>
              <a:buSzPts val="1800"/>
              <a:buChar char="●"/>
            </a:pPr>
            <a:r>
              <a:rPr lang="zh-CN" sz="1800"/>
              <a:t>a lot of overlaps</a:t>
            </a:r>
            <a:endParaRPr sz="1800"/>
          </a:p>
          <a:p>
            <a:pPr marL="457200" lvl="0" indent="-342900" algn="l" rtl="0">
              <a:spcBef>
                <a:spcPts val="1000"/>
              </a:spcBef>
              <a:spcAft>
                <a:spcPts val="0"/>
              </a:spcAft>
              <a:buSzPts val="1800"/>
              <a:buChar char="●"/>
            </a:pPr>
            <a:r>
              <a:rPr lang="zh-CN" sz="1800"/>
              <a:t>very low silhouette scores</a:t>
            </a:r>
            <a:endParaRPr sz="1800"/>
          </a:p>
          <a:p>
            <a:pPr marL="457200" lvl="0" indent="-342900" algn="l" rtl="0">
              <a:spcBef>
                <a:spcPts val="1000"/>
              </a:spcBef>
              <a:spcAft>
                <a:spcPts val="0"/>
              </a:spcAft>
              <a:buSzPts val="1800"/>
              <a:buChar char="●"/>
            </a:pPr>
            <a:r>
              <a:rPr lang="zh-CN" sz="1800"/>
              <a:t>the clusters are not separated enough</a:t>
            </a:r>
            <a:endParaRPr sz="1800"/>
          </a:p>
        </p:txBody>
      </p:sp>
      <p:sp>
        <p:nvSpPr>
          <p:cNvPr id="373" name="Google Shape;373;p52"/>
          <p:cNvSpPr txBox="1"/>
          <p:nvPr/>
        </p:nvSpPr>
        <p:spPr>
          <a:xfrm>
            <a:off x="2560075" y="4361025"/>
            <a:ext cx="1870500" cy="3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t>GMM 3d plot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311700" y="12462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Analysis (Based on K-Means)</a:t>
            </a:r>
            <a:endParaRPr sz="2400" b="1"/>
          </a:p>
        </p:txBody>
      </p:sp>
      <p:sp>
        <p:nvSpPr>
          <p:cNvPr id="379" name="Google Shape;379;p53"/>
          <p:cNvSpPr txBox="1">
            <a:spLocks noGrp="1"/>
          </p:cNvSpPr>
          <p:nvPr>
            <p:ph type="body" idx="1"/>
          </p:nvPr>
        </p:nvSpPr>
        <p:spPr>
          <a:xfrm>
            <a:off x="249725" y="697325"/>
            <a:ext cx="8789400" cy="1371600"/>
          </a:xfrm>
          <a:prstGeom prst="rect">
            <a:avLst/>
          </a:prstGeom>
        </p:spPr>
        <p:txBody>
          <a:bodyPr spcFirstLastPara="1" wrap="square" lIns="91425" tIns="45700" rIns="91425" bIns="45700" anchor="t" anchorCtr="0">
            <a:noAutofit/>
          </a:bodyPr>
          <a:lstStyle/>
          <a:p>
            <a:pPr marL="457200" lvl="0" indent="-330200" algn="l" rtl="0">
              <a:spcBef>
                <a:spcPts val="0"/>
              </a:spcBef>
              <a:spcAft>
                <a:spcPts val="0"/>
              </a:spcAft>
              <a:buSzPts val="1600"/>
              <a:buChar char="●"/>
            </a:pPr>
            <a:r>
              <a:rPr lang="zh-CN" sz="1600"/>
              <a:t>K-means has the best performance</a:t>
            </a:r>
            <a:endParaRPr sz="1600"/>
          </a:p>
          <a:p>
            <a:pPr marL="914400" lvl="1" indent="-330200" algn="l" rtl="0">
              <a:spcBef>
                <a:spcPts val="0"/>
              </a:spcBef>
              <a:spcAft>
                <a:spcPts val="0"/>
              </a:spcAft>
              <a:buSzPts val="1600"/>
              <a:buChar char="○"/>
            </a:pPr>
            <a:r>
              <a:rPr lang="zh-CN" sz="1600"/>
              <a:t>Better and clearer clustering based on visualization</a:t>
            </a:r>
            <a:endParaRPr sz="1600"/>
          </a:p>
          <a:p>
            <a:pPr marL="914400" lvl="1" indent="-330200" algn="l" rtl="0">
              <a:spcBef>
                <a:spcPts val="0"/>
              </a:spcBef>
              <a:spcAft>
                <a:spcPts val="0"/>
              </a:spcAft>
              <a:buSzPts val="1600"/>
              <a:buChar char="○"/>
            </a:pPr>
            <a:r>
              <a:rPr lang="zh-CN" sz="1600"/>
              <a:t>Fastest among all the other clusterding models</a:t>
            </a:r>
            <a:endParaRPr sz="1600"/>
          </a:p>
          <a:p>
            <a:pPr marL="914400" lvl="1" indent="-330200" algn="l" rtl="0">
              <a:spcBef>
                <a:spcPts val="0"/>
              </a:spcBef>
              <a:spcAft>
                <a:spcPts val="0"/>
              </a:spcAft>
              <a:buSzPts val="1600"/>
              <a:buChar char="○"/>
            </a:pPr>
            <a:r>
              <a:rPr lang="zh-CN" sz="1600"/>
              <a:t>Easy to intercept and implement</a:t>
            </a:r>
            <a:endParaRPr sz="1600"/>
          </a:p>
          <a:p>
            <a:pPr marL="914400" lvl="1" indent="-330200" algn="l" rtl="0">
              <a:spcBef>
                <a:spcPts val="0"/>
              </a:spcBef>
              <a:spcAft>
                <a:spcPts val="0"/>
              </a:spcAft>
              <a:buSzPts val="1600"/>
              <a:buChar char="○"/>
            </a:pPr>
            <a:r>
              <a:rPr lang="zh-CN" sz="1600"/>
              <a:t>Distance-based clustering: more suitable for our dataset</a:t>
            </a:r>
            <a:endParaRPr sz="1600"/>
          </a:p>
        </p:txBody>
      </p:sp>
      <p:pic>
        <p:nvPicPr>
          <p:cNvPr id="380" name="Google Shape;380;p53"/>
          <p:cNvPicPr preferRelativeResize="0"/>
          <p:nvPr/>
        </p:nvPicPr>
        <p:blipFill>
          <a:blip r:embed="rId3">
            <a:alphaModFix/>
          </a:blip>
          <a:stretch>
            <a:fillRect/>
          </a:stretch>
        </p:blipFill>
        <p:spPr>
          <a:xfrm>
            <a:off x="706575" y="2068925"/>
            <a:ext cx="7110151" cy="237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body" idx="1"/>
          </p:nvPr>
        </p:nvSpPr>
        <p:spPr>
          <a:xfrm>
            <a:off x="1257775" y="2883725"/>
            <a:ext cx="6769500" cy="17538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zh-CN" sz="1800" b="1"/>
              <a:t>Results:</a:t>
            </a:r>
            <a:endParaRPr sz="1800" b="1"/>
          </a:p>
          <a:p>
            <a:pPr marL="457200" lvl="0" indent="-342900" algn="l" rtl="0">
              <a:spcBef>
                <a:spcPts val="640"/>
              </a:spcBef>
              <a:spcAft>
                <a:spcPts val="0"/>
              </a:spcAft>
              <a:buSzPts val="1800"/>
              <a:buAutoNum type="arabicPeriod"/>
            </a:pPr>
            <a:r>
              <a:rPr lang="zh-CN" sz="1800"/>
              <a:t>There exist significant difference between 5 clusters</a:t>
            </a:r>
            <a:endParaRPr sz="1800"/>
          </a:p>
          <a:p>
            <a:pPr marL="457200" lvl="0" indent="-342900" algn="l" rtl="0">
              <a:spcBef>
                <a:spcPts val="0"/>
              </a:spcBef>
              <a:spcAft>
                <a:spcPts val="0"/>
              </a:spcAft>
              <a:buSzPts val="1800"/>
              <a:buAutoNum type="arabicPeriod"/>
            </a:pPr>
            <a:r>
              <a:rPr lang="zh-CN" sz="1800"/>
              <a:t>There exist significant difference between variables</a:t>
            </a:r>
            <a:endParaRPr sz="1800"/>
          </a:p>
          <a:p>
            <a:pPr marL="457200" lvl="0" indent="-342900" algn="l" rtl="0">
              <a:spcBef>
                <a:spcPts val="0"/>
              </a:spcBef>
              <a:spcAft>
                <a:spcPts val="0"/>
              </a:spcAft>
              <a:buSzPts val="1800"/>
              <a:buAutoNum type="arabicPeriod"/>
            </a:pPr>
            <a:r>
              <a:rPr lang="zh-CN" sz="1800"/>
              <a:t>Clusters and variables are dependent with each other</a:t>
            </a:r>
            <a:endParaRPr sz="1800"/>
          </a:p>
          <a:p>
            <a:pPr marL="0" lvl="0" indent="0" algn="l" rtl="0">
              <a:spcBef>
                <a:spcPts val="640"/>
              </a:spcBef>
              <a:spcAft>
                <a:spcPts val="0"/>
              </a:spcAft>
              <a:buNone/>
            </a:pPr>
            <a:endParaRPr sz="1800"/>
          </a:p>
        </p:txBody>
      </p:sp>
      <p:pic>
        <p:nvPicPr>
          <p:cNvPr id="386" name="Google Shape;386;p54"/>
          <p:cNvPicPr preferRelativeResize="0"/>
          <p:nvPr/>
        </p:nvPicPr>
        <p:blipFill>
          <a:blip r:embed="rId3">
            <a:alphaModFix/>
          </a:blip>
          <a:stretch>
            <a:fillRect/>
          </a:stretch>
        </p:blipFill>
        <p:spPr>
          <a:xfrm>
            <a:off x="362900" y="809725"/>
            <a:ext cx="8047749" cy="1923825"/>
          </a:xfrm>
          <a:prstGeom prst="rect">
            <a:avLst/>
          </a:prstGeom>
          <a:noFill/>
          <a:ln>
            <a:noFill/>
          </a:ln>
        </p:spPr>
      </p:pic>
      <p:sp>
        <p:nvSpPr>
          <p:cNvPr id="387" name="Google Shape;387;p54"/>
          <p:cNvSpPr txBox="1">
            <a:spLocks noGrp="1"/>
          </p:cNvSpPr>
          <p:nvPr>
            <p:ph type="body" idx="2"/>
          </p:nvPr>
        </p:nvSpPr>
        <p:spPr>
          <a:xfrm>
            <a:off x="224416" y="109859"/>
            <a:ext cx="8324700" cy="394200"/>
          </a:xfrm>
          <a:prstGeom prst="rect">
            <a:avLst/>
          </a:prstGeom>
        </p:spPr>
        <p:txBody>
          <a:bodyPr spcFirstLastPara="1" wrap="square" lIns="91425" tIns="45700" rIns="91425" bIns="45700" anchor="t" anchorCtr="0">
            <a:noAutofit/>
          </a:bodyPr>
          <a:lstStyle/>
          <a:p>
            <a:pPr marL="0" lvl="0" indent="0" algn="l" rtl="0">
              <a:spcBef>
                <a:spcPts val="360"/>
              </a:spcBef>
              <a:spcAft>
                <a:spcPts val="1800"/>
              </a:spcAft>
              <a:buNone/>
            </a:pPr>
            <a:r>
              <a:rPr lang="zh-CN" sz="2400" b="1">
                <a:solidFill>
                  <a:srgbClr val="000000"/>
                </a:solidFill>
              </a:rPr>
              <a:t>Two-way ANOVA Test </a:t>
            </a:r>
            <a:endParaRPr sz="2400" b="1">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title"/>
          </p:nvPr>
        </p:nvSpPr>
        <p:spPr>
          <a:xfrm>
            <a:off x="311700" y="727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1</a:t>
            </a:r>
            <a:endParaRPr sz="2400" b="1"/>
          </a:p>
        </p:txBody>
      </p:sp>
      <p:sp>
        <p:nvSpPr>
          <p:cNvPr id="393" name="Google Shape;393;p55"/>
          <p:cNvSpPr txBox="1">
            <a:spLocks noGrp="1"/>
          </p:cNvSpPr>
          <p:nvPr>
            <p:ph type="body" idx="1"/>
          </p:nvPr>
        </p:nvSpPr>
        <p:spPr>
          <a:xfrm>
            <a:off x="304800" y="687900"/>
            <a:ext cx="8451900" cy="33678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1,810 loans</a:t>
            </a:r>
            <a:endParaRPr sz="1800"/>
          </a:p>
          <a:p>
            <a:pPr marL="457200" lvl="0" indent="-342900" algn="l" rtl="0">
              <a:spcBef>
                <a:spcPts val="1000"/>
              </a:spcBef>
              <a:spcAft>
                <a:spcPts val="0"/>
              </a:spcAft>
              <a:buSzPts val="1800"/>
              <a:buChar char="●"/>
            </a:pPr>
            <a:r>
              <a:rPr lang="zh-CN" sz="1800"/>
              <a:t>Low original term (180 months/15 years, other clusters are 360 months/30 years)</a:t>
            </a:r>
            <a:endParaRPr sz="1800"/>
          </a:p>
          <a:p>
            <a:pPr marL="457200" lvl="0" indent="-342900" algn="l" rtl="0">
              <a:spcBef>
                <a:spcPts val="1000"/>
              </a:spcBef>
              <a:spcAft>
                <a:spcPts val="0"/>
              </a:spcAft>
              <a:buSzPts val="1800"/>
              <a:buChar char="●"/>
            </a:pPr>
            <a:r>
              <a:rPr lang="zh-CN" sz="1800"/>
              <a:t>Low original interest rate median: 4.38%</a:t>
            </a:r>
            <a:endParaRPr sz="1800"/>
          </a:p>
          <a:p>
            <a:pPr marL="457200" lvl="0" indent="-342900" algn="l" rtl="0">
              <a:spcBef>
                <a:spcPts val="1000"/>
              </a:spcBef>
              <a:spcAft>
                <a:spcPts val="0"/>
              </a:spcAft>
              <a:buSzPts val="1800"/>
              <a:buChar char="●"/>
            </a:pPr>
            <a:r>
              <a:rPr lang="zh-CN" sz="1800"/>
              <a:t>OLTV: 70%</a:t>
            </a:r>
            <a:endParaRPr sz="1800"/>
          </a:p>
          <a:p>
            <a:pPr marL="457200" lvl="0" indent="-342900" algn="l" rtl="0">
              <a:spcBef>
                <a:spcPts val="1000"/>
              </a:spcBef>
              <a:spcAft>
                <a:spcPts val="0"/>
              </a:spcAft>
              <a:buSzPts val="1800"/>
              <a:buChar char="●"/>
            </a:pPr>
            <a:r>
              <a:rPr lang="zh-CN" sz="1800"/>
              <a:t>Number of units and first months cannot differentiate the cluster</a:t>
            </a:r>
            <a:endParaRPr sz="1800"/>
          </a:p>
          <a:p>
            <a:pPr marL="457200" lvl="0" indent="-342900" algn="l" rtl="0">
              <a:spcBef>
                <a:spcPts val="1000"/>
              </a:spcBef>
              <a:spcAft>
                <a:spcPts val="1000"/>
              </a:spcAft>
              <a:buSzPts val="1800"/>
              <a:buChar char="●"/>
            </a:pPr>
            <a:r>
              <a:rPr lang="zh-CN" sz="1800"/>
              <a:t>Borrowers have short-term mortgage loans with relatively low interest rates and smaller portions of the original values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6"/>
          <p:cNvSpPr txBox="1">
            <a:spLocks noGrp="1"/>
          </p:cNvSpPr>
          <p:nvPr>
            <p:ph type="title"/>
          </p:nvPr>
        </p:nvSpPr>
        <p:spPr>
          <a:xfrm>
            <a:off x="311700" y="1133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2</a:t>
            </a:r>
            <a:endParaRPr sz="2400" b="1"/>
          </a:p>
        </p:txBody>
      </p:sp>
      <p:sp>
        <p:nvSpPr>
          <p:cNvPr id="399" name="Google Shape;399;p56"/>
          <p:cNvSpPr txBox="1">
            <a:spLocks noGrp="1"/>
          </p:cNvSpPr>
          <p:nvPr>
            <p:ph type="body" idx="1"/>
          </p:nvPr>
        </p:nvSpPr>
        <p:spPr>
          <a:xfrm>
            <a:off x="268050" y="686050"/>
            <a:ext cx="8607900" cy="30072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1,954 loans</a:t>
            </a:r>
            <a:endParaRPr sz="1800"/>
          </a:p>
          <a:p>
            <a:pPr marL="457200" lvl="0" indent="-342900" algn="l" rtl="0">
              <a:spcBef>
                <a:spcPts val="1000"/>
              </a:spcBef>
              <a:spcAft>
                <a:spcPts val="0"/>
              </a:spcAft>
              <a:buSzPts val="1800"/>
              <a:buChar char="●"/>
            </a:pPr>
            <a:r>
              <a:rPr lang="zh-CN" sz="1800"/>
              <a:t>Original term: 360 months</a:t>
            </a:r>
            <a:endParaRPr sz="1800"/>
          </a:p>
          <a:p>
            <a:pPr marL="457200" lvl="0" indent="-342900" algn="l" rtl="0">
              <a:spcBef>
                <a:spcPts val="1000"/>
              </a:spcBef>
              <a:spcAft>
                <a:spcPts val="0"/>
              </a:spcAft>
              <a:buSzPts val="1800"/>
              <a:buChar char="●"/>
            </a:pPr>
            <a:r>
              <a:rPr lang="zh-CN" sz="1800"/>
              <a:t>Credit score median: 760</a:t>
            </a:r>
            <a:endParaRPr sz="1800"/>
          </a:p>
          <a:p>
            <a:pPr marL="457200" lvl="0" indent="-342900" algn="l" rtl="0">
              <a:spcBef>
                <a:spcPts val="1000"/>
              </a:spcBef>
              <a:spcAft>
                <a:spcPts val="0"/>
              </a:spcAft>
              <a:buSzPts val="1800"/>
              <a:buChar char="●"/>
            </a:pPr>
            <a:r>
              <a:rPr lang="zh-CN" sz="1800"/>
              <a:t>Low original interest rate median: 4.5%</a:t>
            </a:r>
            <a:endParaRPr sz="1800"/>
          </a:p>
          <a:p>
            <a:pPr marL="457200" lvl="0" indent="-342900" algn="l" rtl="0">
              <a:spcBef>
                <a:spcPts val="1000"/>
              </a:spcBef>
              <a:spcAft>
                <a:spcPts val="0"/>
              </a:spcAft>
              <a:buSzPts val="1800"/>
              <a:buChar char="●"/>
            </a:pPr>
            <a:r>
              <a:rPr lang="zh-CN" sz="1800"/>
              <a:t>OLTV: 77%</a:t>
            </a:r>
            <a:endParaRPr sz="1800"/>
          </a:p>
          <a:p>
            <a:pPr marL="457200" lvl="0" indent="-342900" algn="l" rtl="0">
              <a:spcBef>
                <a:spcPts val="1000"/>
              </a:spcBef>
              <a:spcAft>
                <a:spcPts val="1000"/>
              </a:spcAft>
              <a:buSzPts val="1800"/>
              <a:buChar char="●"/>
            </a:pPr>
            <a:r>
              <a:rPr lang="zh-CN" sz="1800"/>
              <a:t>Borrowers borrow larger portion of loans and need a longer time to make full loan payment</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7"/>
          <p:cNvSpPr txBox="1">
            <a:spLocks noGrp="1"/>
          </p:cNvSpPr>
          <p:nvPr>
            <p:ph type="title"/>
          </p:nvPr>
        </p:nvSpPr>
        <p:spPr>
          <a:xfrm>
            <a:off x="311700" y="1013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3</a:t>
            </a:r>
            <a:endParaRPr sz="2400" b="1"/>
          </a:p>
        </p:txBody>
      </p:sp>
      <p:sp>
        <p:nvSpPr>
          <p:cNvPr id="405" name="Google Shape;405;p57"/>
          <p:cNvSpPr txBox="1">
            <a:spLocks noGrp="1"/>
          </p:cNvSpPr>
          <p:nvPr>
            <p:ph type="body" idx="1"/>
          </p:nvPr>
        </p:nvSpPr>
        <p:spPr>
          <a:xfrm>
            <a:off x="304803" y="780075"/>
            <a:ext cx="8324700" cy="13716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1,759 loans</a:t>
            </a:r>
            <a:endParaRPr sz="1800"/>
          </a:p>
          <a:p>
            <a:pPr marL="457200" lvl="0" indent="-342900" algn="l" rtl="0">
              <a:spcBef>
                <a:spcPts val="1000"/>
              </a:spcBef>
              <a:spcAft>
                <a:spcPts val="0"/>
              </a:spcAft>
              <a:buSzPts val="1800"/>
              <a:buChar char="●"/>
            </a:pPr>
            <a:r>
              <a:rPr lang="zh-CN" sz="1800"/>
              <a:t>Credit score median: 714 (low)</a:t>
            </a:r>
            <a:endParaRPr sz="1800"/>
          </a:p>
          <a:p>
            <a:pPr marL="457200" lvl="0" indent="-342900" algn="l" rtl="0">
              <a:spcBef>
                <a:spcPts val="1000"/>
              </a:spcBef>
              <a:spcAft>
                <a:spcPts val="0"/>
              </a:spcAft>
              <a:buSzPts val="1800"/>
              <a:buChar char="●"/>
            </a:pPr>
            <a:r>
              <a:rPr lang="zh-CN" sz="1800"/>
              <a:t>OLTV: 80%</a:t>
            </a:r>
            <a:endParaRPr sz="1800"/>
          </a:p>
          <a:p>
            <a:pPr marL="457200" lvl="0" indent="-342900" algn="l" rtl="0">
              <a:spcBef>
                <a:spcPts val="1000"/>
              </a:spcBef>
              <a:spcAft>
                <a:spcPts val="0"/>
              </a:spcAft>
              <a:buSzPts val="1800"/>
              <a:buChar char="●"/>
            </a:pPr>
            <a:r>
              <a:rPr lang="zh-CN" sz="1800"/>
              <a:t>Original interest rate: 6.5% (highest among all the clusters)</a:t>
            </a:r>
            <a:endParaRPr sz="1800"/>
          </a:p>
          <a:p>
            <a:pPr marL="457200" lvl="0" indent="-342900" algn="l" rtl="0">
              <a:spcBef>
                <a:spcPts val="1000"/>
              </a:spcBef>
              <a:spcAft>
                <a:spcPts val="1000"/>
              </a:spcAft>
              <a:buSzPts val="1800"/>
              <a:buChar char="●"/>
            </a:pPr>
            <a:r>
              <a:rPr lang="zh-CN" sz="1800"/>
              <a:t>Borrowers needed to pay higher interests because of their low credit score</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title"/>
          </p:nvPr>
        </p:nvSpPr>
        <p:spPr>
          <a:xfrm>
            <a:off x="311700" y="1228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4</a:t>
            </a:r>
            <a:endParaRPr sz="2400" b="1"/>
          </a:p>
        </p:txBody>
      </p:sp>
      <p:sp>
        <p:nvSpPr>
          <p:cNvPr id="411" name="Google Shape;411;p58"/>
          <p:cNvSpPr txBox="1">
            <a:spLocks noGrp="1"/>
          </p:cNvSpPr>
          <p:nvPr>
            <p:ph type="body" idx="1"/>
          </p:nvPr>
        </p:nvSpPr>
        <p:spPr>
          <a:xfrm>
            <a:off x="311700" y="747550"/>
            <a:ext cx="8520600" cy="35358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2,863 loans</a:t>
            </a:r>
            <a:endParaRPr sz="1800"/>
          </a:p>
          <a:p>
            <a:pPr marL="457200" lvl="0" indent="-342900" algn="l" rtl="0">
              <a:spcBef>
                <a:spcPts val="1000"/>
              </a:spcBef>
              <a:spcAft>
                <a:spcPts val="0"/>
              </a:spcAft>
              <a:buSzPts val="1800"/>
              <a:buChar char="●"/>
            </a:pPr>
            <a:r>
              <a:rPr lang="zh-CN" sz="1800"/>
              <a:t>Credit score median: ~740</a:t>
            </a:r>
            <a:endParaRPr sz="1800"/>
          </a:p>
          <a:p>
            <a:pPr marL="457200" lvl="0" indent="-342900" algn="l" rtl="0">
              <a:spcBef>
                <a:spcPts val="1000"/>
              </a:spcBef>
              <a:spcAft>
                <a:spcPts val="0"/>
              </a:spcAft>
              <a:buSzPts val="1800"/>
              <a:buChar char="●"/>
            </a:pPr>
            <a:r>
              <a:rPr lang="zh-CN" sz="1800"/>
              <a:t>Number of borrowers: 1 (all the other clusters are 2)</a:t>
            </a:r>
            <a:endParaRPr sz="1800"/>
          </a:p>
          <a:p>
            <a:pPr marL="457200" lvl="0" indent="-342900" algn="l" rtl="0">
              <a:spcBef>
                <a:spcPts val="1000"/>
              </a:spcBef>
              <a:spcAft>
                <a:spcPts val="0"/>
              </a:spcAft>
              <a:buSzPts val="1800"/>
              <a:buChar char="●"/>
            </a:pPr>
            <a:r>
              <a:rPr lang="zh-CN" sz="1800"/>
              <a:t>OLTV: 80%</a:t>
            </a:r>
            <a:endParaRPr sz="1800"/>
          </a:p>
          <a:p>
            <a:pPr marL="457200" lvl="0" indent="-342900" algn="l" rtl="0">
              <a:spcBef>
                <a:spcPts val="1000"/>
              </a:spcBef>
              <a:spcAft>
                <a:spcPts val="0"/>
              </a:spcAft>
              <a:buSzPts val="1800"/>
              <a:buChar char="●"/>
            </a:pPr>
            <a:r>
              <a:rPr lang="zh-CN" sz="1800"/>
              <a:t>Original term: 5.75 months</a:t>
            </a:r>
            <a:endParaRPr sz="1800"/>
          </a:p>
          <a:p>
            <a:pPr marL="457200" lvl="0" indent="-342900" algn="l" rtl="0">
              <a:spcBef>
                <a:spcPts val="1000"/>
              </a:spcBef>
              <a:spcAft>
                <a:spcPts val="1000"/>
              </a:spcAft>
              <a:buSzPts val="1800"/>
              <a:buChar char="●"/>
            </a:pPr>
            <a:r>
              <a:rPr lang="zh-CN" sz="1800"/>
              <a:t>Borrowers have relatively lower credit scores, borrowed large portion of mortgage loan, and are responsible for the loans independently</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9"/>
          <p:cNvSpPr txBox="1">
            <a:spLocks noGrp="1"/>
          </p:cNvSpPr>
          <p:nvPr>
            <p:ph type="title"/>
          </p:nvPr>
        </p:nvSpPr>
        <p:spPr>
          <a:xfrm>
            <a:off x="311700" y="1197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Cluster 5</a:t>
            </a:r>
            <a:endParaRPr sz="2400" b="1"/>
          </a:p>
        </p:txBody>
      </p:sp>
      <p:sp>
        <p:nvSpPr>
          <p:cNvPr id="417" name="Google Shape;417;p59"/>
          <p:cNvSpPr txBox="1">
            <a:spLocks noGrp="1"/>
          </p:cNvSpPr>
          <p:nvPr>
            <p:ph type="body" idx="1"/>
          </p:nvPr>
        </p:nvSpPr>
        <p:spPr>
          <a:xfrm>
            <a:off x="224425" y="778125"/>
            <a:ext cx="9067500" cy="21645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a:t>1,558 loans</a:t>
            </a:r>
            <a:endParaRPr sz="1800"/>
          </a:p>
          <a:p>
            <a:pPr marL="457200" lvl="0" indent="-342900" algn="l" rtl="0">
              <a:spcBef>
                <a:spcPts val="1000"/>
              </a:spcBef>
              <a:spcAft>
                <a:spcPts val="0"/>
              </a:spcAft>
              <a:buSzPts val="1800"/>
              <a:buChar char="●"/>
            </a:pPr>
            <a:r>
              <a:rPr lang="zh-CN" sz="1800"/>
              <a:t>Credit score median: 768 (highest)</a:t>
            </a:r>
            <a:endParaRPr sz="1800"/>
          </a:p>
          <a:p>
            <a:pPr marL="457200" lvl="0" indent="-342900" algn="l" rtl="0">
              <a:spcBef>
                <a:spcPts val="1000"/>
              </a:spcBef>
              <a:spcAft>
                <a:spcPts val="0"/>
              </a:spcAft>
              <a:buSzPts val="1800"/>
              <a:buChar char="●"/>
            </a:pPr>
            <a:r>
              <a:rPr lang="zh-CN" sz="1800"/>
              <a:t>OLTV: 42%</a:t>
            </a:r>
            <a:endParaRPr sz="1800"/>
          </a:p>
          <a:p>
            <a:pPr marL="457200" lvl="0" indent="-342900" algn="l" rtl="0">
              <a:spcBef>
                <a:spcPts val="1000"/>
              </a:spcBef>
              <a:spcAft>
                <a:spcPts val="0"/>
              </a:spcAft>
              <a:buSzPts val="1800"/>
              <a:buChar char="●"/>
            </a:pPr>
            <a:r>
              <a:rPr lang="zh-CN" sz="1800"/>
              <a:t>Original rate median: ~5.4%</a:t>
            </a:r>
            <a:endParaRPr sz="1800"/>
          </a:p>
          <a:p>
            <a:pPr marL="457200" lvl="0" indent="-342900" algn="l" rtl="0">
              <a:spcBef>
                <a:spcPts val="1000"/>
              </a:spcBef>
              <a:spcAft>
                <a:spcPts val="1000"/>
              </a:spcAft>
              <a:buSzPts val="1800"/>
              <a:buChar char="●"/>
            </a:pPr>
            <a:r>
              <a:rPr lang="zh-CN" sz="1800"/>
              <a:t>Borrowers have good credits and borrowed the smallest portion of mortgage loans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311700" y="908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Background &amp; Data Description</a:t>
            </a:r>
            <a:endParaRPr/>
          </a:p>
        </p:txBody>
      </p:sp>
      <p:sp>
        <p:nvSpPr>
          <p:cNvPr id="224" name="Google Shape;224;p33"/>
          <p:cNvSpPr txBox="1">
            <a:spLocks noGrp="1"/>
          </p:cNvSpPr>
          <p:nvPr>
            <p:ph type="body" idx="1"/>
          </p:nvPr>
        </p:nvSpPr>
        <p:spPr>
          <a:xfrm>
            <a:off x="173825" y="751650"/>
            <a:ext cx="8919600" cy="3640200"/>
          </a:xfrm>
          <a:prstGeom prst="rect">
            <a:avLst/>
          </a:prstGeom>
        </p:spPr>
        <p:txBody>
          <a:bodyPr spcFirstLastPara="1" wrap="square" lIns="91425" tIns="45700" rIns="91425" bIns="45700" anchor="t" anchorCtr="0">
            <a:noAutofit/>
          </a:bodyPr>
          <a:lstStyle/>
          <a:p>
            <a:pPr marL="457200" lvl="0" indent="-330200" algn="l" rtl="0">
              <a:lnSpc>
                <a:spcPct val="100000"/>
              </a:lnSpc>
              <a:spcBef>
                <a:spcPts val="1000"/>
              </a:spcBef>
              <a:spcAft>
                <a:spcPts val="0"/>
              </a:spcAft>
              <a:buSzPts val="1600"/>
              <a:buChar char="●"/>
            </a:pPr>
            <a:r>
              <a:rPr lang="zh-CN" sz="1600"/>
              <a:t>Help investors gain a better understanding of the credit performance of a portion of single-family loans owned or guaranteed by Fannie Mae</a:t>
            </a:r>
            <a:endParaRPr sz="1600"/>
          </a:p>
          <a:p>
            <a:pPr marL="457200" lvl="0" indent="-330200" algn="l" rtl="0">
              <a:lnSpc>
                <a:spcPct val="100000"/>
              </a:lnSpc>
              <a:spcBef>
                <a:spcPts val="1000"/>
              </a:spcBef>
              <a:spcAft>
                <a:spcPts val="0"/>
              </a:spcAft>
              <a:buSzPts val="1600"/>
              <a:buChar char="●"/>
            </a:pPr>
            <a:r>
              <a:rPr lang="zh-CN" sz="1600"/>
              <a:t>Dataset includes a subset of Fannie Mae’s 30-year, fixed-rate, fully documented, single-family amortizing loans that the company owned or guaranteed on or after January 1, 2000</a:t>
            </a:r>
            <a:endParaRPr sz="1600"/>
          </a:p>
          <a:p>
            <a:pPr marL="457200" lvl="0" indent="-330200" algn="l" rtl="0">
              <a:lnSpc>
                <a:spcPct val="100000"/>
              </a:lnSpc>
              <a:spcBef>
                <a:spcPts val="1000"/>
              </a:spcBef>
              <a:spcAft>
                <a:spcPts val="0"/>
              </a:spcAft>
              <a:buSzPts val="1600"/>
              <a:buChar char="●"/>
            </a:pPr>
            <a:r>
              <a:rPr lang="zh-CN" sz="1600"/>
              <a:t>“Acquisition” and “Performance” data</a:t>
            </a:r>
            <a:endParaRPr sz="1600"/>
          </a:p>
          <a:p>
            <a:pPr marL="914400" lvl="1" indent="-330200" algn="l" rtl="0">
              <a:lnSpc>
                <a:spcPct val="100000"/>
              </a:lnSpc>
              <a:spcBef>
                <a:spcPts val="1000"/>
              </a:spcBef>
              <a:spcAft>
                <a:spcPts val="0"/>
              </a:spcAft>
              <a:buSzPts val="1600"/>
              <a:buChar char="○"/>
            </a:pPr>
            <a:r>
              <a:rPr lang="zh-CN" sz="1600"/>
              <a:t>“Acquisition”: loan and borrower characteristics</a:t>
            </a:r>
            <a:endParaRPr sz="1600"/>
          </a:p>
          <a:p>
            <a:pPr marL="914400" lvl="1" indent="-330200" algn="l" rtl="0">
              <a:lnSpc>
                <a:spcPct val="100000"/>
              </a:lnSpc>
              <a:spcBef>
                <a:spcPts val="1000"/>
              </a:spcBef>
              <a:spcAft>
                <a:spcPts val="0"/>
              </a:spcAft>
              <a:buSzPts val="1600"/>
              <a:buChar char="○"/>
            </a:pPr>
            <a:r>
              <a:rPr lang="zh-CN" sz="1600"/>
              <a:t>“Performance”: flags for intermediate performance milestones and values from the last, most-recent row</a:t>
            </a:r>
            <a:endParaRPr sz="1600"/>
          </a:p>
          <a:p>
            <a:pPr marL="457200" lvl="0" indent="-330200" algn="l" rtl="0">
              <a:lnSpc>
                <a:spcPct val="100000"/>
              </a:lnSpc>
              <a:spcBef>
                <a:spcPts val="1000"/>
              </a:spcBef>
              <a:spcAft>
                <a:spcPts val="0"/>
              </a:spcAft>
              <a:buSzPts val="1600"/>
              <a:buChar char="●"/>
            </a:pPr>
            <a:r>
              <a:rPr lang="zh-CN" sz="1600" b="1"/>
              <a:t>Project Objectives: group the loans and analyze the differences between the groups</a:t>
            </a:r>
            <a:endParaRPr sz="1600" b="1"/>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None/>
            </a:pPr>
            <a:endParaRPr/>
          </a:p>
        </p:txBody>
      </p:sp>
      <p:pic>
        <p:nvPicPr>
          <p:cNvPr id="3" name="Audio 2">
            <a:hlinkClick r:id="" action="ppaction://media"/>
            <a:extLst>
              <a:ext uri="{FF2B5EF4-FFF2-40B4-BE49-F238E27FC236}">
                <a16:creationId xmlns:a16="http://schemas.microsoft.com/office/drawing/2014/main" id="{5A5C3A3C-D67C-F240-94B6-9AF86B78DD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169"/>
    </mc:Choice>
    <mc:Fallback>
      <p:transition spd="slow" advTm="45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txBox="1">
            <a:spLocks noGrp="1"/>
          </p:cNvSpPr>
          <p:nvPr>
            <p:ph type="body" idx="1"/>
          </p:nvPr>
        </p:nvSpPr>
        <p:spPr>
          <a:xfrm>
            <a:off x="224425" y="778100"/>
            <a:ext cx="8974800" cy="2527200"/>
          </a:xfrm>
          <a:prstGeom prst="rect">
            <a:avLst/>
          </a:prstGeom>
        </p:spPr>
        <p:txBody>
          <a:bodyPr spcFirstLastPara="1" wrap="square" lIns="91425" tIns="45700" rIns="91425" bIns="45700" anchor="t" anchorCtr="0">
            <a:noAutofit/>
          </a:bodyPr>
          <a:lstStyle/>
          <a:p>
            <a:pPr marL="457200" lvl="0" indent="-342900" algn="l" rtl="0">
              <a:spcBef>
                <a:spcPts val="640"/>
              </a:spcBef>
              <a:spcAft>
                <a:spcPts val="0"/>
              </a:spcAft>
              <a:buSzPts val="1800"/>
              <a:buChar char="●"/>
            </a:pPr>
            <a:r>
              <a:rPr lang="zh-CN" sz="1800" dirty="0"/>
              <a:t>Among all the clustering models, k-means clustering has the best performance</a:t>
            </a:r>
            <a:endParaRPr sz="1800" dirty="0"/>
          </a:p>
          <a:p>
            <a:pPr marL="457200" lvl="0" indent="-342900" algn="l" rtl="0">
              <a:spcBef>
                <a:spcPts val="1000"/>
              </a:spcBef>
              <a:spcAft>
                <a:spcPts val="0"/>
              </a:spcAft>
              <a:buSzPts val="1800"/>
              <a:buChar char="●"/>
            </a:pPr>
            <a:r>
              <a:rPr lang="zh-CN" sz="1800" dirty="0"/>
              <a:t>Cluster 1 borrowers: short-terms loans with low interest rate</a:t>
            </a:r>
            <a:endParaRPr sz="1800" dirty="0"/>
          </a:p>
          <a:p>
            <a:pPr marL="457200" lvl="0" indent="-342900" algn="l" rtl="0">
              <a:spcBef>
                <a:spcPts val="1000"/>
              </a:spcBef>
              <a:spcAft>
                <a:spcPts val="0"/>
              </a:spcAft>
              <a:buSzPts val="1800"/>
              <a:buChar char="●"/>
            </a:pPr>
            <a:r>
              <a:rPr lang="zh-CN" sz="1800" dirty="0"/>
              <a:t>Cluster 2 borrowers: long-term loans and good credit</a:t>
            </a:r>
            <a:endParaRPr sz="1800" dirty="0"/>
          </a:p>
          <a:p>
            <a:pPr marL="457200" lvl="0" indent="-342900" algn="l" rtl="0">
              <a:spcBef>
                <a:spcPts val="1000"/>
              </a:spcBef>
              <a:spcAft>
                <a:spcPts val="0"/>
              </a:spcAft>
              <a:buSzPts val="1800"/>
              <a:buChar char="●"/>
            </a:pPr>
            <a:r>
              <a:rPr lang="zh-CN" sz="1800" dirty="0"/>
              <a:t>Cluster 3 borrowers: bad credit and high-interest-rate loans</a:t>
            </a:r>
            <a:endParaRPr sz="1800" dirty="0"/>
          </a:p>
          <a:p>
            <a:pPr marL="457200" lvl="0" indent="-342900" algn="l" rtl="0">
              <a:spcBef>
                <a:spcPts val="1000"/>
              </a:spcBef>
              <a:spcAft>
                <a:spcPts val="0"/>
              </a:spcAft>
              <a:buSzPts val="1800"/>
              <a:buChar char="●"/>
            </a:pPr>
            <a:r>
              <a:rPr lang="zh-CN" sz="1800" dirty="0"/>
              <a:t>Cluster 4 borrowers: mediocre credit and independent</a:t>
            </a:r>
            <a:endParaRPr sz="1800" dirty="0"/>
          </a:p>
          <a:p>
            <a:pPr marL="457200" lvl="0" indent="-342900" algn="l" rtl="0">
              <a:spcBef>
                <a:spcPts val="1000"/>
              </a:spcBef>
              <a:spcAft>
                <a:spcPts val="1000"/>
              </a:spcAft>
              <a:buSzPts val="1800"/>
              <a:buChar char="●"/>
            </a:pPr>
            <a:r>
              <a:rPr lang="zh-CN" sz="1800" dirty="0"/>
              <a:t>Cluster 5 borrowers: excellent credit with small amount of loans</a:t>
            </a:r>
            <a:endParaRPr sz="1800" dirty="0"/>
          </a:p>
        </p:txBody>
      </p:sp>
      <p:sp>
        <p:nvSpPr>
          <p:cNvPr id="423" name="Google Shape;423;p60"/>
          <p:cNvSpPr txBox="1">
            <a:spLocks noGrp="1"/>
          </p:cNvSpPr>
          <p:nvPr>
            <p:ph type="body" idx="2"/>
          </p:nvPr>
        </p:nvSpPr>
        <p:spPr>
          <a:xfrm>
            <a:off x="224416" y="84559"/>
            <a:ext cx="8324700" cy="394200"/>
          </a:xfrm>
          <a:prstGeom prst="rect">
            <a:avLst/>
          </a:prstGeom>
        </p:spPr>
        <p:txBody>
          <a:bodyPr spcFirstLastPara="1" wrap="square" lIns="91425" tIns="45700" rIns="91425" bIns="45700" anchor="t" anchorCtr="0">
            <a:noAutofit/>
          </a:bodyPr>
          <a:lstStyle/>
          <a:p>
            <a:pPr marL="0" lvl="0" indent="0" algn="l" rtl="0">
              <a:spcBef>
                <a:spcPts val="360"/>
              </a:spcBef>
              <a:spcAft>
                <a:spcPts val="1800"/>
              </a:spcAft>
              <a:buNone/>
            </a:pPr>
            <a:r>
              <a:rPr lang="zh-CN" sz="2400" b="1">
                <a:solidFill>
                  <a:srgbClr val="000000"/>
                </a:solidFill>
              </a:rPr>
              <a:t>Conclusion</a:t>
            </a:r>
            <a:endParaRPr sz="2400" b="1">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1"/>
          <p:cNvSpPr/>
          <p:nvPr/>
        </p:nvSpPr>
        <p:spPr>
          <a:xfrm>
            <a:off x="221000" y="632900"/>
            <a:ext cx="4852200" cy="178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1"/>
          <p:cNvSpPr txBox="1"/>
          <p:nvPr/>
        </p:nvSpPr>
        <p:spPr>
          <a:xfrm>
            <a:off x="2139075" y="1808025"/>
            <a:ext cx="4570800" cy="93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4500" b="1"/>
              <a:t>Thank You!</a:t>
            </a:r>
            <a:endParaRPr sz="4500" b="1"/>
          </a:p>
        </p:txBody>
      </p:sp>
      <p:sp>
        <p:nvSpPr>
          <p:cNvPr id="430" name="Google Shape;430;p61"/>
          <p:cNvSpPr/>
          <p:nvPr/>
        </p:nvSpPr>
        <p:spPr>
          <a:xfrm>
            <a:off x="3787300" y="4972725"/>
            <a:ext cx="1577100" cy="170700"/>
          </a:xfrm>
          <a:prstGeom prst="rect">
            <a:avLst/>
          </a:prstGeom>
          <a:solidFill>
            <a:srgbClr val="DB0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1"/>
          <p:cNvSpPr/>
          <p:nvPr/>
        </p:nvSpPr>
        <p:spPr>
          <a:xfrm>
            <a:off x="7415575" y="4972725"/>
            <a:ext cx="1577100" cy="170700"/>
          </a:xfrm>
          <a:prstGeom prst="rect">
            <a:avLst/>
          </a:prstGeom>
          <a:solidFill>
            <a:srgbClr val="DB09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2"/>
          <p:cNvSpPr txBox="1">
            <a:spLocks noGrp="1"/>
          </p:cNvSpPr>
          <p:nvPr>
            <p:ph type="title"/>
          </p:nvPr>
        </p:nvSpPr>
        <p:spPr>
          <a:xfrm>
            <a:off x="311700" y="627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Appendix: Feature Explanation</a:t>
            </a:r>
            <a:endParaRPr sz="2400" b="1"/>
          </a:p>
        </p:txBody>
      </p:sp>
      <p:sp>
        <p:nvSpPr>
          <p:cNvPr id="437" name="Google Shape;437;p62"/>
          <p:cNvSpPr txBox="1">
            <a:spLocks noGrp="1"/>
          </p:cNvSpPr>
          <p:nvPr>
            <p:ph type="body" idx="1"/>
          </p:nvPr>
        </p:nvSpPr>
        <p:spPr>
          <a:xfrm>
            <a:off x="224425" y="850825"/>
            <a:ext cx="8249700" cy="3213300"/>
          </a:xfrm>
          <a:prstGeom prst="rect">
            <a:avLst/>
          </a:prstGeom>
        </p:spPr>
        <p:txBody>
          <a:bodyPr spcFirstLastPara="1" wrap="square" lIns="91425" tIns="45700" rIns="91425" bIns="45700" anchor="t" anchorCtr="0">
            <a:noAutofit/>
          </a:bodyPr>
          <a:lstStyle/>
          <a:p>
            <a:pPr marL="457200" lvl="0" indent="-330200" algn="l" rtl="0">
              <a:spcBef>
                <a:spcPts val="640"/>
              </a:spcBef>
              <a:spcAft>
                <a:spcPts val="0"/>
              </a:spcAft>
              <a:buSzPts val="1600"/>
              <a:buChar char="•"/>
            </a:pPr>
            <a:r>
              <a:rPr lang="zh-CN" sz="1600" b="1" dirty="0"/>
              <a:t>ORIG_TRM: </a:t>
            </a:r>
            <a:r>
              <a:rPr lang="zh-CN" sz="1600" dirty="0"/>
              <a:t>The number of months in which regularly scheduled borrower payments are due under the terms of the related mortgage documents (180 months and 360 months in this dataset).</a:t>
            </a:r>
            <a:endParaRPr sz="1600" dirty="0"/>
          </a:p>
          <a:p>
            <a:pPr marL="457200" lvl="0" indent="-330200" algn="l" rtl="0">
              <a:spcBef>
                <a:spcPts val="1000"/>
              </a:spcBef>
              <a:spcAft>
                <a:spcPts val="0"/>
              </a:spcAft>
              <a:buSzPts val="1600"/>
              <a:buChar char="•"/>
            </a:pPr>
            <a:r>
              <a:rPr lang="zh-CN" sz="1600" b="1" dirty="0"/>
              <a:t>ORIG_RT:</a:t>
            </a:r>
            <a:r>
              <a:rPr lang="zh-CN" sz="1600" dirty="0"/>
              <a:t> the original interest rate of a loan</a:t>
            </a:r>
            <a:endParaRPr sz="1600" dirty="0"/>
          </a:p>
          <a:p>
            <a:pPr marL="457200" lvl="0" indent="-330200" algn="l" rtl="0">
              <a:spcBef>
                <a:spcPts val="1000"/>
              </a:spcBef>
              <a:spcAft>
                <a:spcPts val="0"/>
              </a:spcAft>
              <a:buSzPts val="1600"/>
              <a:buChar char="•"/>
            </a:pPr>
            <a:r>
              <a:rPr lang="zh-CN" sz="1600" b="1" dirty="0"/>
              <a:t>OLTV:</a:t>
            </a:r>
            <a:r>
              <a:rPr lang="zh-CN" sz="1600" dirty="0"/>
              <a:t> Original loan to value, the ratio of a loan to the value of a property</a:t>
            </a:r>
            <a:endParaRPr sz="1600" dirty="0"/>
          </a:p>
          <a:p>
            <a:pPr marL="457200" lvl="0" indent="-330200" algn="l" rtl="0">
              <a:spcBef>
                <a:spcPts val="1000"/>
              </a:spcBef>
              <a:spcAft>
                <a:spcPts val="0"/>
              </a:spcAft>
              <a:buSzPts val="1600"/>
              <a:buChar char="•"/>
            </a:pPr>
            <a:r>
              <a:rPr lang="zh-CN" sz="1600" b="1" dirty="0"/>
              <a:t>CSCORE:</a:t>
            </a:r>
            <a:r>
              <a:rPr lang="zh-CN" sz="1600" dirty="0"/>
              <a:t> the credit score of a borrower; higher credit score means better credit</a:t>
            </a:r>
            <a:endParaRPr sz="1600" dirty="0"/>
          </a:p>
          <a:p>
            <a:pPr marL="457200" lvl="0" indent="-330200" algn="l" rtl="0">
              <a:spcBef>
                <a:spcPts val="1000"/>
              </a:spcBef>
              <a:spcAft>
                <a:spcPts val="0"/>
              </a:spcAft>
              <a:buSzPts val="1600"/>
              <a:buChar char="•"/>
            </a:pPr>
            <a:r>
              <a:rPr lang="zh-CN" sz="1600" b="1" dirty="0"/>
              <a:t>NUM_BO:</a:t>
            </a:r>
            <a:r>
              <a:rPr lang="zh-CN" sz="1600" dirty="0"/>
              <a:t> the number of borrowers</a:t>
            </a:r>
            <a:endParaRPr sz="1600" dirty="0"/>
          </a:p>
          <a:p>
            <a:pPr marL="457200" lvl="0" indent="-330200" algn="l" rtl="0">
              <a:spcBef>
                <a:spcPts val="1000"/>
              </a:spcBef>
              <a:spcAft>
                <a:spcPts val="0"/>
              </a:spcAft>
              <a:buSzPts val="1600"/>
              <a:buChar char="•"/>
            </a:pPr>
            <a:r>
              <a:rPr lang="zh-CN" sz="1600" b="1" dirty="0"/>
              <a:t>NUM_UIT:</a:t>
            </a:r>
            <a:r>
              <a:rPr lang="zh-CN" sz="1600" dirty="0"/>
              <a:t> the number of property units</a:t>
            </a:r>
            <a:endParaRPr sz="1600" dirty="0"/>
          </a:p>
          <a:p>
            <a:pPr marL="457200" lvl="0" indent="-330200" algn="l" rtl="0">
              <a:spcBef>
                <a:spcPts val="1000"/>
              </a:spcBef>
              <a:spcAft>
                <a:spcPts val="1000"/>
              </a:spcAft>
              <a:buSzPts val="1600"/>
              <a:buChar char="•"/>
            </a:pPr>
            <a:r>
              <a:rPr lang="zh-CN" sz="1600" b="1" dirty="0"/>
              <a:t>First month:</a:t>
            </a:r>
            <a:r>
              <a:rPr lang="zh-CN" sz="1600" dirty="0"/>
              <a:t> the difference of months between the original loan insurance date and the first payment date</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1700" y="11245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EDA——Geographical Distribution </a:t>
            </a:r>
            <a:endParaRPr sz="2400" b="1"/>
          </a:p>
        </p:txBody>
      </p:sp>
      <p:pic>
        <p:nvPicPr>
          <p:cNvPr id="230" name="Google Shape;230;p34"/>
          <p:cNvPicPr preferRelativeResize="0"/>
          <p:nvPr/>
        </p:nvPicPr>
        <p:blipFill>
          <a:blip r:embed="rId5">
            <a:alphaModFix/>
          </a:blip>
          <a:stretch>
            <a:fillRect/>
          </a:stretch>
        </p:blipFill>
        <p:spPr>
          <a:xfrm>
            <a:off x="514275" y="643000"/>
            <a:ext cx="6897426" cy="4005624"/>
          </a:xfrm>
          <a:prstGeom prst="rect">
            <a:avLst/>
          </a:prstGeom>
          <a:noFill/>
          <a:ln>
            <a:noFill/>
          </a:ln>
        </p:spPr>
      </p:pic>
      <p:pic>
        <p:nvPicPr>
          <p:cNvPr id="2" name="Audio 1">
            <a:hlinkClick r:id="" action="ppaction://media"/>
            <a:extLst>
              <a:ext uri="{FF2B5EF4-FFF2-40B4-BE49-F238E27FC236}">
                <a16:creationId xmlns:a16="http://schemas.microsoft.com/office/drawing/2014/main" id="{49A6725A-575A-9641-8AFD-C37A455741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333"/>
    </mc:Choice>
    <mc:Fallback>
      <p:transition spd="slow" advTm="29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268950" y="935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EDA——Too many features are imbalanced</a:t>
            </a:r>
            <a:endParaRPr sz="2400" b="1"/>
          </a:p>
        </p:txBody>
      </p:sp>
      <p:pic>
        <p:nvPicPr>
          <p:cNvPr id="236" name="Google Shape;236;p35"/>
          <p:cNvPicPr preferRelativeResize="0"/>
          <p:nvPr/>
        </p:nvPicPr>
        <p:blipFill>
          <a:blip r:embed="rId5">
            <a:alphaModFix/>
          </a:blip>
          <a:stretch>
            <a:fillRect/>
          </a:stretch>
        </p:blipFill>
        <p:spPr>
          <a:xfrm>
            <a:off x="464875" y="1416575"/>
            <a:ext cx="6040750" cy="1677951"/>
          </a:xfrm>
          <a:prstGeom prst="rect">
            <a:avLst/>
          </a:prstGeom>
          <a:noFill/>
          <a:ln>
            <a:noFill/>
          </a:ln>
        </p:spPr>
      </p:pic>
      <p:pic>
        <p:nvPicPr>
          <p:cNvPr id="237" name="Google Shape;237;p35"/>
          <p:cNvPicPr preferRelativeResize="0"/>
          <p:nvPr/>
        </p:nvPicPr>
        <p:blipFill>
          <a:blip r:embed="rId6">
            <a:alphaModFix/>
          </a:blip>
          <a:stretch>
            <a:fillRect/>
          </a:stretch>
        </p:blipFill>
        <p:spPr>
          <a:xfrm>
            <a:off x="389000" y="666275"/>
            <a:ext cx="8280502" cy="750300"/>
          </a:xfrm>
          <a:prstGeom prst="rect">
            <a:avLst/>
          </a:prstGeom>
          <a:noFill/>
          <a:ln>
            <a:noFill/>
          </a:ln>
        </p:spPr>
      </p:pic>
      <p:pic>
        <p:nvPicPr>
          <p:cNvPr id="238" name="Google Shape;238;p35"/>
          <p:cNvPicPr preferRelativeResize="0"/>
          <p:nvPr/>
        </p:nvPicPr>
        <p:blipFill>
          <a:blip r:embed="rId7">
            <a:alphaModFix/>
          </a:blip>
          <a:stretch>
            <a:fillRect/>
          </a:stretch>
        </p:blipFill>
        <p:spPr>
          <a:xfrm>
            <a:off x="388988" y="3185225"/>
            <a:ext cx="8280526" cy="1469225"/>
          </a:xfrm>
          <a:prstGeom prst="rect">
            <a:avLst/>
          </a:prstGeom>
          <a:noFill/>
          <a:ln>
            <a:noFill/>
          </a:ln>
        </p:spPr>
      </p:pic>
      <p:pic>
        <p:nvPicPr>
          <p:cNvPr id="2" name="Audio 1">
            <a:hlinkClick r:id="" action="ppaction://media"/>
            <a:extLst>
              <a:ext uri="{FF2B5EF4-FFF2-40B4-BE49-F238E27FC236}">
                <a16:creationId xmlns:a16="http://schemas.microsoft.com/office/drawing/2014/main" id="{5F5514AE-520D-BF44-8A09-8F422B15893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88"/>
    </mc:Choice>
    <mc:Fallback>
      <p:transition spd="slow" advTm="2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311700" y="109575"/>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EDA——Distribution of “Money” Variables</a:t>
            </a:r>
            <a:endParaRPr sz="2400" b="1"/>
          </a:p>
        </p:txBody>
      </p:sp>
      <p:pic>
        <p:nvPicPr>
          <p:cNvPr id="244" name="Google Shape;244;p36"/>
          <p:cNvPicPr preferRelativeResize="0"/>
          <p:nvPr/>
        </p:nvPicPr>
        <p:blipFill>
          <a:blip r:embed="rId5">
            <a:alphaModFix/>
          </a:blip>
          <a:stretch>
            <a:fillRect/>
          </a:stretch>
        </p:blipFill>
        <p:spPr>
          <a:xfrm>
            <a:off x="844675" y="682275"/>
            <a:ext cx="4745699" cy="3930775"/>
          </a:xfrm>
          <a:prstGeom prst="rect">
            <a:avLst/>
          </a:prstGeom>
          <a:noFill/>
          <a:ln>
            <a:noFill/>
          </a:ln>
        </p:spPr>
      </p:pic>
      <p:sp>
        <p:nvSpPr>
          <p:cNvPr id="245" name="Google Shape;245;p36"/>
          <p:cNvSpPr txBox="1"/>
          <p:nvPr/>
        </p:nvSpPr>
        <p:spPr>
          <a:xfrm>
            <a:off x="5780700" y="2093475"/>
            <a:ext cx="3051600" cy="8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sz="2000">
                <a:solidFill>
                  <a:schemeClr val="dk1"/>
                </a:solidFill>
              </a:rPr>
              <a:t>Same Distribution of “Money” Variables</a:t>
            </a:r>
            <a:endParaRPr sz="2000">
              <a:solidFill>
                <a:schemeClr val="dk1"/>
              </a:solidFill>
            </a:endParaRPr>
          </a:p>
        </p:txBody>
      </p:sp>
      <p:pic>
        <p:nvPicPr>
          <p:cNvPr id="2" name="Audio 1">
            <a:hlinkClick r:id="" action="ppaction://media"/>
            <a:extLst>
              <a:ext uri="{FF2B5EF4-FFF2-40B4-BE49-F238E27FC236}">
                <a16:creationId xmlns:a16="http://schemas.microsoft.com/office/drawing/2014/main" id="{B2874AA5-0E5E-484A-8B8D-731146E24E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191"/>
    </mc:Choice>
    <mc:Fallback>
      <p:transition spd="slow" advTm="3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1188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EDA——DTI Distribution</a:t>
            </a:r>
            <a:endParaRPr sz="2400" b="1"/>
          </a:p>
        </p:txBody>
      </p:sp>
      <p:sp>
        <p:nvSpPr>
          <p:cNvPr id="251" name="Google Shape;251;p37"/>
          <p:cNvSpPr txBox="1">
            <a:spLocks noGrp="1"/>
          </p:cNvSpPr>
          <p:nvPr>
            <p:ph type="body" idx="1"/>
          </p:nvPr>
        </p:nvSpPr>
        <p:spPr>
          <a:xfrm>
            <a:off x="6054124" y="1662225"/>
            <a:ext cx="2664600" cy="1371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zh-CN" sz="2000">
                <a:solidFill>
                  <a:srgbClr val="000000"/>
                </a:solidFill>
              </a:rPr>
              <a:t>Median DTI is between 40% to 45%</a:t>
            </a:r>
            <a:endParaRPr sz="2000">
              <a:solidFill>
                <a:srgbClr val="000000"/>
              </a:solidFill>
            </a:endParaRPr>
          </a:p>
        </p:txBody>
      </p:sp>
      <p:pic>
        <p:nvPicPr>
          <p:cNvPr id="252" name="Google Shape;252;p37"/>
          <p:cNvPicPr preferRelativeResize="0"/>
          <p:nvPr/>
        </p:nvPicPr>
        <p:blipFill>
          <a:blip r:embed="rId5">
            <a:alphaModFix/>
          </a:blip>
          <a:stretch>
            <a:fillRect/>
          </a:stretch>
        </p:blipFill>
        <p:spPr>
          <a:xfrm>
            <a:off x="638175" y="691500"/>
            <a:ext cx="5340100" cy="3860101"/>
          </a:xfrm>
          <a:prstGeom prst="rect">
            <a:avLst/>
          </a:prstGeom>
          <a:noFill/>
          <a:ln>
            <a:noFill/>
          </a:ln>
        </p:spPr>
      </p:pic>
      <p:pic>
        <p:nvPicPr>
          <p:cNvPr id="2" name="Audio 1">
            <a:hlinkClick r:id="" action="ppaction://media"/>
            <a:extLst>
              <a:ext uri="{FF2B5EF4-FFF2-40B4-BE49-F238E27FC236}">
                <a16:creationId xmlns:a16="http://schemas.microsoft.com/office/drawing/2014/main" id="{2D370CAD-34CD-4F4F-BE44-447BF12691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47"/>
    </mc:Choice>
    <mc:Fallback>
      <p:transition spd="slow" advTm="36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a:spLocks noGrp="1"/>
          </p:cNvSpPr>
          <p:nvPr>
            <p:ph type="title"/>
          </p:nvPr>
        </p:nvSpPr>
        <p:spPr>
          <a:xfrm>
            <a:off x="311700" y="759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sz="2400" b="1"/>
              <a:t>Feature Engineering &amp; Feature Selection</a:t>
            </a:r>
            <a:endParaRPr sz="2400" b="1"/>
          </a:p>
        </p:txBody>
      </p:sp>
      <p:sp>
        <p:nvSpPr>
          <p:cNvPr id="258" name="Google Shape;258;p38"/>
          <p:cNvSpPr txBox="1">
            <a:spLocks noGrp="1"/>
          </p:cNvSpPr>
          <p:nvPr>
            <p:ph type="body" idx="1"/>
          </p:nvPr>
        </p:nvSpPr>
        <p:spPr>
          <a:xfrm>
            <a:off x="224425" y="719075"/>
            <a:ext cx="8114700" cy="3918600"/>
          </a:xfrm>
          <a:prstGeom prst="rect">
            <a:avLst/>
          </a:prstGeom>
        </p:spPr>
        <p:txBody>
          <a:bodyPr spcFirstLastPara="1" wrap="square" lIns="91425" tIns="45700" rIns="91425" bIns="45700" anchor="t" anchorCtr="0">
            <a:noAutofit/>
          </a:bodyPr>
          <a:lstStyle/>
          <a:p>
            <a:pPr marL="457200" lvl="0" indent="-330200" algn="l" rtl="0">
              <a:spcBef>
                <a:spcPts val="1000"/>
              </a:spcBef>
              <a:spcAft>
                <a:spcPts val="0"/>
              </a:spcAft>
              <a:buSzPts val="1600"/>
              <a:buChar char="•"/>
            </a:pPr>
            <a:r>
              <a:rPr lang="zh-CN" sz="1600"/>
              <a:t>Subsample 10,000 rows from data </a:t>
            </a:r>
            <a:endParaRPr sz="1600"/>
          </a:p>
          <a:p>
            <a:pPr marL="457200" lvl="0" indent="-330200" algn="l" rtl="0">
              <a:spcBef>
                <a:spcPts val="1000"/>
              </a:spcBef>
              <a:spcAft>
                <a:spcPts val="0"/>
              </a:spcAft>
              <a:buSzPts val="1600"/>
              <a:buChar char="•"/>
            </a:pPr>
            <a:r>
              <a:rPr lang="zh-CN" sz="1600"/>
              <a:t>Delete unrelated variables</a:t>
            </a:r>
            <a:endParaRPr sz="1600"/>
          </a:p>
          <a:p>
            <a:pPr marL="914400" lvl="1" indent="-304800" algn="l" rtl="0">
              <a:spcBef>
                <a:spcPts val="1000"/>
              </a:spcBef>
              <a:spcAft>
                <a:spcPts val="0"/>
              </a:spcAft>
              <a:buSzPts val="1200"/>
              <a:buChar char="▪"/>
            </a:pPr>
            <a:r>
              <a:rPr lang="zh-CN" sz="1200"/>
              <a:t>like "ZB_DTE", "Zero.Bal.Code", "DispYr", "MODIR_COST", "MODFB_COST", "MODTOT_COST"</a:t>
            </a:r>
            <a:endParaRPr sz="1200"/>
          </a:p>
          <a:p>
            <a:pPr marL="457200" lvl="0" indent="-330200" algn="l" rtl="0">
              <a:spcBef>
                <a:spcPts val="1000"/>
              </a:spcBef>
              <a:spcAft>
                <a:spcPts val="0"/>
              </a:spcAft>
              <a:buSzPts val="1600"/>
              <a:buChar char="•"/>
            </a:pPr>
            <a:r>
              <a:rPr lang="zh-CN" sz="1600"/>
              <a:t>Delete numeric variables with too many ‘0’</a:t>
            </a:r>
            <a:endParaRPr sz="1600"/>
          </a:p>
          <a:p>
            <a:pPr marL="914400" lvl="1" indent="-304800" algn="l" rtl="0">
              <a:spcBef>
                <a:spcPts val="1000"/>
              </a:spcBef>
              <a:spcAft>
                <a:spcPts val="0"/>
              </a:spcAft>
              <a:buSzPts val="1200"/>
              <a:buChar char="▪"/>
            </a:pPr>
            <a:r>
              <a:rPr lang="zh-CN" sz="1200"/>
              <a:t>like “INT_COST", "total_expense", "total_proceeds", "NET_LOSS", "NET_SEV", "Total_Cost"</a:t>
            </a:r>
            <a:endParaRPr sz="1200"/>
          </a:p>
          <a:p>
            <a:pPr marL="457200" lvl="0" indent="-330200" algn="l" rtl="0">
              <a:spcBef>
                <a:spcPts val="1000"/>
              </a:spcBef>
              <a:spcAft>
                <a:spcPts val="0"/>
              </a:spcAft>
              <a:buSzPts val="1600"/>
              <a:buChar char="•"/>
            </a:pPr>
            <a:r>
              <a:rPr lang="zh-CN" sz="1600"/>
              <a:t>Delete categorical variables which are imblanced </a:t>
            </a:r>
            <a:endParaRPr sz="1600"/>
          </a:p>
          <a:p>
            <a:pPr marL="914400" lvl="1" indent="-304800" algn="l" rtl="0">
              <a:spcBef>
                <a:spcPts val="1000"/>
              </a:spcBef>
              <a:spcAft>
                <a:spcPts val="0"/>
              </a:spcAft>
              <a:buSzPts val="1200"/>
              <a:buChar char="▪"/>
            </a:pPr>
            <a:r>
              <a:rPr lang="zh-CN" sz="1200"/>
              <a:t>like "Seller.Name", "Servicer.Name", "STATE", "MOD_FLAG", "Product.Type", "Delq.Status"</a:t>
            </a:r>
            <a:endParaRPr sz="1200"/>
          </a:p>
          <a:p>
            <a:pPr marL="457200" lvl="0" indent="-330200" algn="l" rtl="0">
              <a:spcBef>
                <a:spcPts val="1000"/>
              </a:spcBef>
              <a:spcAft>
                <a:spcPts val="0"/>
              </a:spcAft>
              <a:buSzPts val="1600"/>
              <a:buChar char="•"/>
            </a:pPr>
            <a:r>
              <a:rPr lang="zh-CN" sz="1600"/>
              <a:t>Features related with “Money”</a:t>
            </a:r>
            <a:endParaRPr sz="1600"/>
          </a:p>
          <a:p>
            <a:pPr marL="914400" lvl="1" indent="-330200" algn="l" rtl="0">
              <a:spcBef>
                <a:spcPts val="1000"/>
              </a:spcBef>
              <a:spcAft>
                <a:spcPts val="0"/>
              </a:spcAft>
              <a:buSzPts val="1600"/>
              <a:buChar char="▪"/>
            </a:pPr>
            <a:r>
              <a:rPr lang="zh-CN" sz="1600"/>
              <a:t>Log transformation </a:t>
            </a:r>
            <a:endParaRPr sz="1600"/>
          </a:p>
          <a:p>
            <a:pPr marL="914400" lvl="1" indent="-330200" algn="l" rtl="0">
              <a:spcBef>
                <a:spcPts val="1000"/>
              </a:spcBef>
              <a:spcAft>
                <a:spcPts val="0"/>
              </a:spcAft>
              <a:buSzPts val="1600"/>
              <a:buChar char="▪"/>
            </a:pPr>
            <a:r>
              <a:rPr lang="zh-CN" sz="1600"/>
              <a:t>Same distribution and keep one——“original amount”</a:t>
            </a:r>
            <a:endParaRPr sz="1600"/>
          </a:p>
          <a:p>
            <a:pPr marL="0" lvl="0" indent="0" algn="l" rtl="0">
              <a:spcBef>
                <a:spcPts val="640"/>
              </a:spcBef>
              <a:spcAft>
                <a:spcPts val="0"/>
              </a:spcAft>
              <a:buNone/>
            </a:pPr>
            <a:endParaRPr sz="1700"/>
          </a:p>
        </p:txBody>
      </p:sp>
      <p:pic>
        <p:nvPicPr>
          <p:cNvPr id="2" name="Audio 1">
            <a:hlinkClick r:id="" action="ppaction://media"/>
            <a:extLst>
              <a:ext uri="{FF2B5EF4-FFF2-40B4-BE49-F238E27FC236}">
                <a16:creationId xmlns:a16="http://schemas.microsoft.com/office/drawing/2014/main" id="{B1A9CBC6-AFD2-484D-BD46-551F1F5F51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642"/>
    </mc:Choice>
    <mc:Fallback>
      <p:transition spd="slow" advTm="62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11700" y="87900"/>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zh-CN" sz="2400" b="1"/>
              <a:t>Feature Engineering &amp; Feature Selection</a:t>
            </a:r>
            <a:endParaRPr/>
          </a:p>
        </p:txBody>
      </p:sp>
      <p:sp>
        <p:nvSpPr>
          <p:cNvPr id="264" name="Google Shape;264;p39"/>
          <p:cNvSpPr txBox="1">
            <a:spLocks noGrp="1"/>
          </p:cNvSpPr>
          <p:nvPr>
            <p:ph type="body" idx="1"/>
          </p:nvPr>
        </p:nvSpPr>
        <p:spPr>
          <a:xfrm>
            <a:off x="304800" y="578950"/>
            <a:ext cx="8832300" cy="3884400"/>
          </a:xfrm>
          <a:prstGeom prst="rect">
            <a:avLst/>
          </a:prstGeom>
        </p:spPr>
        <p:txBody>
          <a:bodyPr spcFirstLastPara="1" wrap="square" lIns="91425" tIns="45700" rIns="91425" bIns="45700" anchor="t" anchorCtr="0">
            <a:noAutofit/>
          </a:bodyPr>
          <a:lstStyle/>
          <a:p>
            <a:pPr marL="457200" lvl="0" indent="-323850" algn="l" rtl="0">
              <a:spcBef>
                <a:spcPts val="1000"/>
              </a:spcBef>
              <a:spcAft>
                <a:spcPts val="0"/>
              </a:spcAft>
              <a:buSzPts val="1500"/>
              <a:buChar char="•"/>
            </a:pPr>
            <a:r>
              <a:rPr lang="zh-CN" sz="1500"/>
              <a:t>Deal with missing values</a:t>
            </a:r>
            <a:endParaRPr sz="1500"/>
          </a:p>
          <a:p>
            <a:pPr marL="914400" lvl="1" indent="-323850" algn="l" rtl="0">
              <a:spcBef>
                <a:spcPts val="1000"/>
              </a:spcBef>
              <a:spcAft>
                <a:spcPts val="0"/>
              </a:spcAft>
              <a:buSzPts val="1500"/>
              <a:buChar char="▪"/>
            </a:pPr>
            <a:r>
              <a:rPr lang="zh-CN" sz="1500"/>
              <a:t>DTI: replace null values with 45%</a:t>
            </a:r>
            <a:endParaRPr sz="1500"/>
          </a:p>
          <a:p>
            <a:pPr marL="914400" lvl="1" indent="-323850" algn="l" rtl="0">
              <a:spcBef>
                <a:spcPts val="1000"/>
              </a:spcBef>
              <a:spcAft>
                <a:spcPts val="0"/>
              </a:spcAft>
              <a:buSzPts val="1500"/>
              <a:buChar char="▪"/>
            </a:pPr>
            <a:r>
              <a:rPr lang="zh-CN" sz="1500"/>
              <a:t>Number of borrowers: replace null values with 1</a:t>
            </a:r>
            <a:endParaRPr sz="1500"/>
          </a:p>
          <a:p>
            <a:pPr marL="457200" lvl="0" indent="-323850" algn="l" rtl="0">
              <a:spcBef>
                <a:spcPts val="1000"/>
              </a:spcBef>
              <a:spcAft>
                <a:spcPts val="0"/>
              </a:spcAft>
              <a:buSzPts val="1500"/>
              <a:buChar char="•"/>
            </a:pPr>
            <a:r>
              <a:rPr lang="zh-CN" sz="1500"/>
              <a:t>Deal with date data</a:t>
            </a:r>
            <a:endParaRPr sz="1500"/>
          </a:p>
          <a:p>
            <a:pPr marL="914400" lvl="1" indent="-323850" algn="l" rtl="0">
              <a:spcBef>
                <a:spcPts val="1000"/>
              </a:spcBef>
              <a:spcAft>
                <a:spcPts val="0"/>
              </a:spcAft>
              <a:buSzPts val="1500"/>
              <a:buChar char="▪"/>
            </a:pPr>
            <a:r>
              <a:rPr lang="zh-CN" sz="1500"/>
              <a:t>Feature generation</a:t>
            </a:r>
            <a:endParaRPr sz="1500"/>
          </a:p>
          <a:p>
            <a:pPr marL="1371600" lvl="2" indent="-323850" algn="l" rtl="0">
              <a:spcBef>
                <a:spcPts val="1000"/>
              </a:spcBef>
              <a:spcAft>
                <a:spcPts val="0"/>
              </a:spcAft>
              <a:buSzPts val="1500"/>
              <a:buChar char="−"/>
            </a:pPr>
            <a:r>
              <a:rPr lang="zh-CN" sz="1500"/>
              <a:t>loan_month: maturity date - original date</a:t>
            </a:r>
            <a:endParaRPr sz="1500"/>
          </a:p>
          <a:p>
            <a:pPr marL="1371600" lvl="2" indent="-323850" algn="l" rtl="0">
              <a:spcBef>
                <a:spcPts val="1000"/>
              </a:spcBef>
              <a:spcAft>
                <a:spcPts val="0"/>
              </a:spcAft>
              <a:buSzPts val="1500"/>
              <a:buChar char="−"/>
            </a:pPr>
            <a:r>
              <a:rPr lang="zh-CN" sz="1500"/>
              <a:t>first_month: first date - original date</a:t>
            </a:r>
            <a:endParaRPr sz="1500"/>
          </a:p>
          <a:p>
            <a:pPr marL="914400" lvl="1" indent="-323850" algn="l" rtl="0">
              <a:spcBef>
                <a:spcPts val="1000"/>
              </a:spcBef>
              <a:spcAft>
                <a:spcPts val="0"/>
              </a:spcAft>
              <a:buSzPts val="1500"/>
              <a:buChar char="▪"/>
            </a:pPr>
            <a:r>
              <a:rPr lang="zh-CN" sz="1500"/>
              <a:t>Unify the unit; use “month”</a:t>
            </a:r>
            <a:endParaRPr sz="1500"/>
          </a:p>
          <a:p>
            <a:pPr marL="457200" lvl="0" indent="-323850" algn="l" rtl="0">
              <a:spcBef>
                <a:spcPts val="1000"/>
              </a:spcBef>
              <a:spcAft>
                <a:spcPts val="0"/>
              </a:spcAft>
              <a:buSzPts val="1500"/>
              <a:buChar char="•"/>
            </a:pPr>
            <a:r>
              <a:rPr lang="zh-CN" sz="1500"/>
              <a:t>Turn categorical variables into binary variables</a:t>
            </a:r>
            <a:endParaRPr sz="1500"/>
          </a:p>
          <a:p>
            <a:pPr marL="914400" lvl="1" indent="-311150" algn="l" rtl="0">
              <a:spcBef>
                <a:spcPts val="1000"/>
              </a:spcBef>
              <a:spcAft>
                <a:spcPts val="0"/>
              </a:spcAft>
              <a:buSzPts val="1300"/>
              <a:buChar char="▪"/>
            </a:pPr>
            <a:r>
              <a:rPr lang="zh-CN" sz="1300"/>
              <a:t>"ORIG_CHN", "FTHB_FLG", "PURPOSE","PROP_TYP", "OCC_STAT"</a:t>
            </a:r>
            <a:endParaRPr sz="1300"/>
          </a:p>
          <a:p>
            <a:pPr marL="457200" lvl="0" indent="-330200" algn="l" rtl="0">
              <a:spcBef>
                <a:spcPts val="1000"/>
              </a:spcBef>
              <a:spcAft>
                <a:spcPts val="0"/>
              </a:spcAft>
              <a:buSzPts val="1600"/>
              <a:buChar char="•"/>
            </a:pPr>
            <a:r>
              <a:rPr lang="zh-CN" sz="1500"/>
              <a:t>Data standardization         </a:t>
            </a:r>
            <a:r>
              <a:rPr lang="zh-CN" sz="1600"/>
              <a:t>                                      </a:t>
            </a:r>
            <a:r>
              <a:rPr lang="zh-CN" sz="1600" b="1">
                <a:solidFill>
                  <a:srgbClr val="FF0000"/>
                </a:solidFill>
              </a:rPr>
              <a:t>Finally get 31 variables!!!</a:t>
            </a:r>
            <a:endParaRPr sz="1600" b="1">
              <a:solidFill>
                <a:srgbClr val="FF0000"/>
              </a:solidFill>
            </a:endParaRPr>
          </a:p>
          <a:p>
            <a:pPr marL="0" lvl="0" indent="0" algn="l" rtl="0">
              <a:spcBef>
                <a:spcPts val="1000"/>
              </a:spcBef>
              <a:spcAft>
                <a:spcPts val="0"/>
              </a:spcAft>
              <a:buNone/>
            </a:pPr>
            <a:endParaRPr sz="2800"/>
          </a:p>
        </p:txBody>
      </p:sp>
      <p:pic>
        <p:nvPicPr>
          <p:cNvPr id="3" name="Audio 2">
            <a:hlinkClick r:id="" action="ppaction://media"/>
            <a:extLst>
              <a:ext uri="{FF2B5EF4-FFF2-40B4-BE49-F238E27FC236}">
                <a16:creationId xmlns:a16="http://schemas.microsoft.com/office/drawing/2014/main" id="{71035915-9095-3343-AB67-67DD37A25A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968"/>
    </mc:Choice>
    <mc:Fallback>
      <p:transition spd="slow" advTm="6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2015TemplateColors">
      <a:dk1>
        <a:srgbClr val="000000"/>
      </a:dk1>
      <a:lt1>
        <a:srgbClr val="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2015TemplateColors">
      <a:dk1>
        <a:srgbClr val="000000"/>
      </a:dk1>
      <a:lt1>
        <a:srgbClr val="FFFFFF"/>
      </a:lt1>
      <a:dk2>
        <a:srgbClr val="323232"/>
      </a:dk2>
      <a:lt2>
        <a:srgbClr val="EEECE1"/>
      </a:lt2>
      <a:accent1>
        <a:srgbClr val="D00016"/>
      </a:accent1>
      <a:accent2>
        <a:srgbClr val="32323C"/>
      </a:accent2>
      <a:accent3>
        <a:srgbClr val="B9B5AD"/>
      </a:accent3>
      <a:accent4>
        <a:srgbClr val="325A9C"/>
      </a:accent4>
      <a:accent5>
        <a:srgbClr val="EFE793"/>
      </a:accent5>
      <a:accent6>
        <a:srgbClr val="2F3C6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1900</Words>
  <Application>Microsoft Macintosh PowerPoint</Application>
  <PresentationFormat>On-screen Show (16:9)</PresentationFormat>
  <Paragraphs>210</Paragraphs>
  <Slides>32</Slides>
  <Notes>32</Notes>
  <HiddenSlides>0</HiddenSlides>
  <MMClips>11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Noto Sans Symbols</vt:lpstr>
      <vt:lpstr>Arial</vt:lpstr>
      <vt:lpstr>Georgia</vt:lpstr>
      <vt:lpstr>Office Theme</vt:lpstr>
      <vt:lpstr>Office Theme</vt:lpstr>
      <vt:lpstr>Mortgage Loan Clustering Project </vt:lpstr>
      <vt:lpstr>Agenda</vt:lpstr>
      <vt:lpstr>Background &amp; Data Description</vt:lpstr>
      <vt:lpstr>EDA——Geographical Distribution </vt:lpstr>
      <vt:lpstr>EDA——Too many features are imbalanced</vt:lpstr>
      <vt:lpstr>EDA——Distribution of “Money” Variables</vt:lpstr>
      <vt:lpstr>EDA——DTI Distribution</vt:lpstr>
      <vt:lpstr>Feature Engineering &amp; Feature Selection</vt:lpstr>
      <vt:lpstr>Feature Engineering &amp; Feature Selection</vt:lpstr>
      <vt:lpstr>Demension Reduction</vt:lpstr>
      <vt:lpstr>PCA Analysis</vt:lpstr>
      <vt:lpstr>Modeling Analysis Method</vt:lpstr>
      <vt:lpstr>K-Means</vt:lpstr>
      <vt:lpstr>K-Means Visualization </vt:lpstr>
      <vt:lpstr>K-Means Visualization</vt:lpstr>
      <vt:lpstr>K-Medoids</vt:lpstr>
      <vt:lpstr>K-Medoids Visualization</vt:lpstr>
      <vt:lpstr>Mean-Shift</vt:lpstr>
      <vt:lpstr>DBSCAN</vt:lpstr>
      <vt:lpstr>DBSCAN Visualization</vt:lpstr>
      <vt:lpstr>GMM</vt:lpstr>
      <vt:lpstr>GMM Visualization</vt:lpstr>
      <vt:lpstr>Cluster Analysis (Based on K-Means)</vt:lpstr>
      <vt:lpstr>PowerPoint Presentation</vt:lpstr>
      <vt:lpstr>Cluster 1</vt:lpstr>
      <vt:lpstr>Cluster 2</vt:lpstr>
      <vt:lpstr>Cluster 3</vt:lpstr>
      <vt:lpstr>Cluster 4</vt:lpstr>
      <vt:lpstr>Cluster 5</vt:lpstr>
      <vt:lpstr>PowerPoint Presentation</vt:lpstr>
      <vt:lpstr>PowerPoint Presentation</vt:lpstr>
      <vt:lpstr>Appendix: Feature Explanation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Mortgage Loan Clustering Project </dc:title>
  <cp:lastModifiedBy>盖柏葶</cp:lastModifiedBy>
  <cp:revision>6</cp:revision>
  <dcterms:modified xsi:type="dcterms:W3CDTF">2020-05-05T19:09:39Z</dcterms:modified>
</cp:coreProperties>
</file>